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7"/>
  </p:notesMasterIdLst>
  <p:sldIdLst>
    <p:sldId id="449" r:id="rId2"/>
    <p:sldId id="450" r:id="rId3"/>
    <p:sldId id="443" r:id="rId4"/>
    <p:sldId id="444" r:id="rId5"/>
    <p:sldId id="445" r:id="rId6"/>
    <p:sldId id="446" r:id="rId7"/>
    <p:sldId id="413" r:id="rId8"/>
    <p:sldId id="41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76" r:id="rId22"/>
    <p:sldId id="477" r:id="rId23"/>
    <p:sldId id="468" r:id="rId24"/>
    <p:sldId id="470" r:id="rId25"/>
    <p:sldId id="457" r:id="rId26"/>
    <p:sldId id="455" r:id="rId27"/>
    <p:sldId id="456" r:id="rId28"/>
    <p:sldId id="458" r:id="rId29"/>
    <p:sldId id="459" r:id="rId30"/>
    <p:sldId id="460" r:id="rId31"/>
    <p:sldId id="461" r:id="rId32"/>
    <p:sldId id="462" r:id="rId33"/>
    <p:sldId id="463" r:id="rId34"/>
    <p:sldId id="464" r:id="rId35"/>
    <p:sldId id="465" r:id="rId36"/>
    <p:sldId id="466" r:id="rId37"/>
    <p:sldId id="467" r:id="rId38"/>
    <p:sldId id="427" r:id="rId39"/>
    <p:sldId id="471" r:id="rId40"/>
    <p:sldId id="472" r:id="rId41"/>
    <p:sldId id="447" r:id="rId42"/>
    <p:sldId id="428" r:id="rId43"/>
    <p:sldId id="429" r:id="rId44"/>
    <p:sldId id="430" r:id="rId45"/>
    <p:sldId id="431" r:id="rId46"/>
    <p:sldId id="432" r:id="rId47"/>
    <p:sldId id="433" r:id="rId48"/>
    <p:sldId id="434" r:id="rId49"/>
    <p:sldId id="435" r:id="rId50"/>
    <p:sldId id="436" r:id="rId51"/>
    <p:sldId id="437" r:id="rId52"/>
    <p:sldId id="438" r:id="rId53"/>
    <p:sldId id="439" r:id="rId54"/>
    <p:sldId id="440" r:id="rId55"/>
    <p:sldId id="441" r:id="rId56"/>
    <p:sldId id="442" r:id="rId57"/>
    <p:sldId id="410" r:id="rId58"/>
    <p:sldId id="473" r:id="rId59"/>
    <p:sldId id="256" r:id="rId60"/>
    <p:sldId id="474" r:id="rId61"/>
    <p:sldId id="475" r:id="rId62"/>
    <p:sldId id="451" r:id="rId63"/>
    <p:sldId id="452" r:id="rId64"/>
    <p:sldId id="375" r:id="rId65"/>
    <p:sldId id="376" r:id="rId66"/>
    <p:sldId id="377" r:id="rId67"/>
    <p:sldId id="379" r:id="rId68"/>
    <p:sldId id="378" r:id="rId69"/>
    <p:sldId id="380" r:id="rId70"/>
    <p:sldId id="381" r:id="rId71"/>
    <p:sldId id="382" r:id="rId72"/>
    <p:sldId id="384" r:id="rId73"/>
    <p:sldId id="385" r:id="rId74"/>
    <p:sldId id="386" r:id="rId75"/>
    <p:sldId id="387" r:id="rId76"/>
    <p:sldId id="407" r:id="rId77"/>
    <p:sldId id="408" r:id="rId78"/>
    <p:sldId id="388" r:id="rId79"/>
    <p:sldId id="389" r:id="rId80"/>
    <p:sldId id="390" r:id="rId81"/>
    <p:sldId id="391" r:id="rId82"/>
    <p:sldId id="392" r:id="rId83"/>
    <p:sldId id="395" r:id="rId84"/>
    <p:sldId id="396" r:id="rId85"/>
    <p:sldId id="397" r:id="rId86"/>
    <p:sldId id="398" r:id="rId87"/>
    <p:sldId id="394" r:id="rId88"/>
    <p:sldId id="399" r:id="rId89"/>
    <p:sldId id="400" r:id="rId90"/>
    <p:sldId id="401" r:id="rId91"/>
    <p:sldId id="402" r:id="rId92"/>
    <p:sldId id="403" r:id="rId93"/>
    <p:sldId id="404" r:id="rId94"/>
    <p:sldId id="405" r:id="rId95"/>
    <p:sldId id="393" r:id="rId96"/>
    <p:sldId id="454" r:id="rId97"/>
    <p:sldId id="303" r:id="rId98"/>
    <p:sldId id="302" r:id="rId99"/>
    <p:sldId id="301" r:id="rId100"/>
    <p:sldId id="297" r:id="rId101"/>
    <p:sldId id="298" r:id="rId102"/>
    <p:sldId id="299" r:id="rId103"/>
    <p:sldId id="300" r:id="rId104"/>
    <p:sldId id="304" r:id="rId105"/>
    <p:sldId id="305" r:id="rId106"/>
    <p:sldId id="306" r:id="rId107"/>
    <p:sldId id="307" r:id="rId108"/>
    <p:sldId id="308" r:id="rId109"/>
    <p:sldId id="309" r:id="rId110"/>
    <p:sldId id="310" r:id="rId111"/>
    <p:sldId id="311" r:id="rId112"/>
    <p:sldId id="312" r:id="rId113"/>
    <p:sldId id="313" r:id="rId114"/>
    <p:sldId id="314" r:id="rId115"/>
    <p:sldId id="315" r:id="rId116"/>
    <p:sldId id="316" r:id="rId117"/>
    <p:sldId id="317" r:id="rId118"/>
    <p:sldId id="318" r:id="rId119"/>
    <p:sldId id="319" r:id="rId120"/>
    <p:sldId id="328" r:id="rId121"/>
    <p:sldId id="329" r:id="rId122"/>
    <p:sldId id="330" r:id="rId123"/>
    <p:sldId id="331" r:id="rId124"/>
    <p:sldId id="332" r:id="rId125"/>
    <p:sldId id="333" r:id="rId126"/>
    <p:sldId id="334" r:id="rId127"/>
    <p:sldId id="335" r:id="rId128"/>
    <p:sldId id="336" r:id="rId129"/>
    <p:sldId id="337" r:id="rId130"/>
    <p:sldId id="338" r:id="rId131"/>
    <p:sldId id="339" r:id="rId132"/>
    <p:sldId id="340" r:id="rId133"/>
    <p:sldId id="341" r:id="rId134"/>
    <p:sldId id="342" r:id="rId135"/>
    <p:sldId id="343" r:id="rId136"/>
    <p:sldId id="344" r:id="rId137"/>
    <p:sldId id="345" r:id="rId138"/>
    <p:sldId id="346" r:id="rId139"/>
    <p:sldId id="347" r:id="rId140"/>
    <p:sldId id="348" r:id="rId141"/>
    <p:sldId id="349" r:id="rId142"/>
    <p:sldId id="350" r:id="rId143"/>
    <p:sldId id="351" r:id="rId144"/>
    <p:sldId id="352" r:id="rId145"/>
    <p:sldId id="353" r:id="rId146"/>
    <p:sldId id="354" r:id="rId147"/>
    <p:sldId id="355" r:id="rId148"/>
    <p:sldId id="356" r:id="rId149"/>
    <p:sldId id="357" r:id="rId150"/>
    <p:sldId id="358" r:id="rId151"/>
    <p:sldId id="359" r:id="rId152"/>
    <p:sldId id="360" r:id="rId153"/>
    <p:sldId id="361" r:id="rId154"/>
    <p:sldId id="362" r:id="rId155"/>
    <p:sldId id="363" r:id="rId156"/>
    <p:sldId id="364" r:id="rId157"/>
    <p:sldId id="365" r:id="rId158"/>
    <p:sldId id="366" r:id="rId159"/>
    <p:sldId id="367" r:id="rId160"/>
    <p:sldId id="368" r:id="rId161"/>
    <p:sldId id="369" r:id="rId162"/>
    <p:sldId id="370" r:id="rId163"/>
    <p:sldId id="371" r:id="rId164"/>
    <p:sldId id="372" r:id="rId165"/>
    <p:sldId id="373" r:id="rId166"/>
    <p:sldId id="374" r:id="rId167"/>
    <p:sldId id="320" r:id="rId168"/>
    <p:sldId id="321" r:id="rId169"/>
    <p:sldId id="322" r:id="rId170"/>
    <p:sldId id="323" r:id="rId171"/>
    <p:sldId id="324" r:id="rId172"/>
    <p:sldId id="325" r:id="rId173"/>
    <p:sldId id="326" r:id="rId174"/>
    <p:sldId id="327" r:id="rId175"/>
    <p:sldId id="287" r:id="rId176"/>
    <p:sldId id="288" r:id="rId177"/>
    <p:sldId id="289" r:id="rId178"/>
    <p:sldId id="291" r:id="rId179"/>
    <p:sldId id="292" r:id="rId180"/>
    <p:sldId id="258" r:id="rId181"/>
    <p:sldId id="294" r:id="rId182"/>
    <p:sldId id="259" r:id="rId183"/>
    <p:sldId id="293" r:id="rId184"/>
    <p:sldId id="295" r:id="rId185"/>
    <p:sldId id="296" r:id="rId186"/>
    <p:sldId id="260" r:id="rId187"/>
    <p:sldId id="276" r:id="rId188"/>
    <p:sldId id="284" r:id="rId189"/>
    <p:sldId id="285" r:id="rId190"/>
    <p:sldId id="286" r:id="rId191"/>
    <p:sldId id="266" r:id="rId192"/>
    <p:sldId id="267" r:id="rId193"/>
    <p:sldId id="268" r:id="rId194"/>
    <p:sldId id="269" r:id="rId195"/>
    <p:sldId id="271" r:id="rId196"/>
    <p:sldId id="272" r:id="rId197"/>
    <p:sldId id="273" r:id="rId198"/>
    <p:sldId id="275" r:id="rId199"/>
    <p:sldId id="270" r:id="rId200"/>
    <p:sldId id="277" r:id="rId201"/>
    <p:sldId id="262" r:id="rId202"/>
    <p:sldId id="263" r:id="rId203"/>
    <p:sldId id="264" r:id="rId204"/>
    <p:sldId id="265" r:id="rId205"/>
    <p:sldId id="279" r:id="rId206"/>
    <p:sldId id="280" r:id="rId207"/>
    <p:sldId id="281" r:id="rId208"/>
    <p:sldId id="282" r:id="rId209"/>
    <p:sldId id="283" r:id="rId210"/>
    <p:sldId id="274" r:id="rId211"/>
    <p:sldId id="448" r:id="rId212"/>
    <p:sldId id="478" r:id="rId213"/>
    <p:sldId id="479" r:id="rId214"/>
    <p:sldId id="480" r:id="rId215"/>
    <p:sldId id="481" r:id="rId2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t>4/24/2018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t>‹#›</a:t>
            </a:fld>
            <a:endParaRPr lang="en-US"/>
          </a:p>
        </p:txBody>
      </p:sp>
    </p:spTree>
    <p:extLst>
      <p:ext uri="{BB962C8B-B14F-4D97-AF65-F5344CB8AC3E}">
        <p14:creationId xmlns:p14="http://schemas.microsoft.com/office/powerpoint/2010/main" val="2839829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t>108</a:t>
            </a:fld>
            <a:endParaRPr lang="en-US"/>
          </a:p>
        </p:txBody>
      </p:sp>
    </p:spTree>
    <p:extLst>
      <p:ext uri="{BB962C8B-B14F-4D97-AF65-F5344CB8AC3E}">
        <p14:creationId xmlns:p14="http://schemas.microsoft.com/office/powerpoint/2010/main" val="49477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t>116</a:t>
            </a:fld>
            <a:endParaRPr lang="en-US"/>
          </a:p>
        </p:txBody>
      </p:sp>
    </p:spTree>
    <p:extLst>
      <p:ext uri="{BB962C8B-B14F-4D97-AF65-F5344CB8AC3E}">
        <p14:creationId xmlns:p14="http://schemas.microsoft.com/office/powerpoint/2010/main" val="3263003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t>‹#›</a:t>
            </a:fld>
            <a:endParaRPr lang="en-US"/>
          </a:p>
        </p:txBody>
      </p:sp>
    </p:spTree>
    <p:extLst>
      <p:ext uri="{BB962C8B-B14F-4D97-AF65-F5344CB8AC3E}">
        <p14:creationId xmlns:p14="http://schemas.microsoft.com/office/powerpoint/2010/main" val="687113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t>‹#›</a:t>
            </a:fld>
            <a:endParaRPr lang="en-US"/>
          </a:p>
        </p:txBody>
      </p:sp>
    </p:spTree>
    <p:extLst>
      <p:ext uri="{BB962C8B-B14F-4D97-AF65-F5344CB8AC3E}">
        <p14:creationId xmlns:p14="http://schemas.microsoft.com/office/powerpoint/2010/main" val="72952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t>‹#›</a:t>
            </a:fld>
            <a:endParaRPr lang="en-US"/>
          </a:p>
        </p:txBody>
      </p:sp>
    </p:spTree>
    <p:extLst>
      <p:ext uri="{BB962C8B-B14F-4D97-AF65-F5344CB8AC3E}">
        <p14:creationId xmlns:p14="http://schemas.microsoft.com/office/powerpoint/2010/main" val="242969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t>‹#›</a:t>
            </a:fld>
            <a:endParaRPr lang="en-US"/>
          </a:p>
        </p:txBody>
      </p:sp>
    </p:spTree>
    <p:extLst>
      <p:ext uri="{BB962C8B-B14F-4D97-AF65-F5344CB8AC3E}">
        <p14:creationId xmlns:p14="http://schemas.microsoft.com/office/powerpoint/2010/main" val="3215213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51F6CD-5834-44F0-ADB9-8D5E41E0804B}"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t>‹#›</a:t>
            </a:fld>
            <a:endParaRPr lang="en-US"/>
          </a:p>
        </p:txBody>
      </p:sp>
    </p:spTree>
    <p:extLst>
      <p:ext uri="{BB962C8B-B14F-4D97-AF65-F5344CB8AC3E}">
        <p14:creationId xmlns:p14="http://schemas.microsoft.com/office/powerpoint/2010/main" val="2038246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t>‹#›</a:t>
            </a:fld>
            <a:endParaRPr lang="en-US"/>
          </a:p>
        </p:txBody>
      </p:sp>
    </p:spTree>
    <p:extLst>
      <p:ext uri="{BB962C8B-B14F-4D97-AF65-F5344CB8AC3E}">
        <p14:creationId xmlns:p14="http://schemas.microsoft.com/office/powerpoint/2010/main" val="1944911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t>‹#›</a:t>
            </a:fld>
            <a:endParaRPr lang="en-US"/>
          </a:p>
        </p:txBody>
      </p:sp>
    </p:spTree>
    <p:extLst>
      <p:ext uri="{BB962C8B-B14F-4D97-AF65-F5344CB8AC3E}">
        <p14:creationId xmlns:p14="http://schemas.microsoft.com/office/powerpoint/2010/main" val="57225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t>‹#›</a:t>
            </a:fld>
            <a:endParaRPr lang="en-US"/>
          </a:p>
        </p:txBody>
      </p:sp>
    </p:spTree>
    <p:extLst>
      <p:ext uri="{BB962C8B-B14F-4D97-AF65-F5344CB8AC3E}">
        <p14:creationId xmlns:p14="http://schemas.microsoft.com/office/powerpoint/2010/main" val="427212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t>4/24/2018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t>‹#›</a:t>
            </a:fld>
            <a:endParaRPr lang="en-US"/>
          </a:p>
        </p:txBody>
      </p:sp>
    </p:spTree>
    <p:extLst>
      <p:ext uri="{BB962C8B-B14F-4D97-AF65-F5344CB8AC3E}">
        <p14:creationId xmlns:p14="http://schemas.microsoft.com/office/powerpoint/2010/main" val="4201108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51F6CD-5834-44F0-ADB9-8D5E41E0804B}"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t>‹#›</a:t>
            </a:fld>
            <a:endParaRPr lang="en-US"/>
          </a:p>
        </p:txBody>
      </p:sp>
    </p:spTree>
    <p:extLst>
      <p:ext uri="{BB962C8B-B14F-4D97-AF65-F5344CB8AC3E}">
        <p14:creationId xmlns:p14="http://schemas.microsoft.com/office/powerpoint/2010/main" val="283640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51F6CD-5834-44F0-ADB9-8D5E41E0804B}"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t>‹#›</a:t>
            </a:fld>
            <a:endParaRPr lang="en-US"/>
          </a:p>
        </p:txBody>
      </p:sp>
    </p:spTree>
    <p:extLst>
      <p:ext uri="{BB962C8B-B14F-4D97-AF65-F5344CB8AC3E}">
        <p14:creationId xmlns:p14="http://schemas.microsoft.com/office/powerpoint/2010/main" val="3641392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t>4/24/2018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t>‹#›</a:t>
            </a:fld>
            <a:endParaRPr lang="en-US"/>
          </a:p>
        </p:txBody>
      </p:sp>
    </p:spTree>
    <p:extLst>
      <p:ext uri="{BB962C8B-B14F-4D97-AF65-F5344CB8AC3E}">
        <p14:creationId xmlns:p14="http://schemas.microsoft.com/office/powerpoint/2010/main" val="1556577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5R9lkqRjZm0&amp;t=49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developer.android.com/design/downloads/index.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developer.android.com/guide/topics/resources/index.html"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2"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13.xml.rels><?xml version="1.0" encoding="UTF-8" standalone="yes"?>
<Relationships xmlns="http://schemas.openxmlformats.org/package/2006/relationships"><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chemas.android.com/apk/res/android" TargetMode="Externa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chemas.android.com/tools" TargetMode="External"/><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chemas.android.com/tools" TargetMode="External"/><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hyperlink" Target="http://schemas.android.com/apk/res/android"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console.developers.google.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hyperlink" Target="https://guides.codepath.com/android/Styles-and-Themes"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developer.android.com/reference/android/app/ActionBar.html"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developer.android.com/reference/android/app/FragmentTransaction.html" TargetMode="Externa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www.smashingmagazine.com/tag/icons/" TargetMode="External"/><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hyperlink" Target="https://kuler.adobe.com/create/color-wheel/" TargetMode="External"/><Relationship Id="rId4" Type="http://schemas.openxmlformats.org/officeDocument/2006/relationships/hyperlink" Target="https://developer.android.com/design/style/color.html"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chemas.android.com/tools" TargetMode="External"/><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schemas.android.com/apk/res/android" TargetMode="External"/><Relationship Id="rId2" Type="http://schemas.openxmlformats.org/officeDocument/2006/relationships/hyperlink" Target="https://github.com/google/material-design-icons/"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chemas.android.com/tools" TargetMode="External"/><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developer.mozilla.org/en-US/docs/Web/JavaScript/Inheritance_and_the_prototype_chain"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s://securewiki.ith.intel.com/display/BXTLinux/WW31'17+%5bMR3.1+Track-D0%5d+MR3.1+Release+-+Leaf+Hill" TargetMode="External"/><Relationship Id="rId2" Type="http://schemas.openxmlformats.org/officeDocument/2006/relationships/hyperlink" Target="https://securewiki.ith.intel.com/display/BXTLinux/Software+BKC" TargetMode="External"/><Relationship Id="rId1" Type="http://schemas.openxmlformats.org/officeDocument/2006/relationships/slideLayout" Target="../slideLayouts/slideLayout2.xml"/><Relationship Id="rId5" Type="http://schemas.openxmlformats.org/officeDocument/2006/relationships/hyperlink" Target="https://ubit-artifactory-ba.intel.com/artifactory/ped-bxt-local/yocto/releases/" TargetMode="External"/><Relationship Id="rId4" Type="http://schemas.openxmlformats.org/officeDocument/2006/relationships/hyperlink" Target="https://ubit-artifactory-ba.intel.com/artifactory/ped-bxt-local/yocto/builds/2017/stable/ww31.4/images/release/default/core-image-sato-sdk-intel-corei7-64-03-08-2017-hddimg.tar.bz2"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pice-space.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UPC/ravada" TargetMode="External"/><Relationship Id="rId7" Type="http://schemas.openxmlformats.org/officeDocument/2006/relationships/hyperlink" Target="http://myvirtualcloud.net/?p=7521" TargetMode="External"/><Relationship Id="rId2" Type="http://schemas.openxmlformats.org/officeDocument/2006/relationships/hyperlink" Target="https://upc.github.io/ravada/index.html" TargetMode="External"/><Relationship Id="rId1" Type="http://schemas.openxmlformats.org/officeDocument/2006/relationships/slideLayout" Target="../slideLayouts/slideLayout2.xml"/><Relationship Id="rId6" Type="http://schemas.openxmlformats.org/officeDocument/2006/relationships/hyperlink" Target="https://github.com/Seitanas/kvm-vdi" TargetMode="External"/><Relationship Id="rId5" Type="http://schemas.openxmlformats.org/officeDocument/2006/relationships/hyperlink" Target="https://github.com/dkmstr/openuds/" TargetMode="External"/><Relationship Id="rId4" Type="http://schemas.openxmlformats.org/officeDocument/2006/relationships/hyperlink" Target="http://www.openuds.org/"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blog.csdn.net/leonwei/article/details/8880012"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lib.csdn.net/base/architectur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khronos.org/registry/cl/sdk/1.2/docs/man/xhtml/enums.html#cl_mem_flags" TargetMode="External"/><Relationship Id="rId2" Type="http://schemas.openxmlformats.org/officeDocument/2006/relationships/hyperlink" Target="http://www.khronos.org/registry/cl/sdk/1.2/docs/man/xhtml/abstractDataTypes.html" TargetMode="External"/><Relationship Id="rId1" Type="http://schemas.openxmlformats.org/officeDocument/2006/relationships/slideLayout" Target="../slideLayouts/slideLayout2.xml"/><Relationship Id="rId4" Type="http://schemas.openxmlformats.org/officeDocument/2006/relationships/hyperlink" Target="http://www.khronos.org/registry/cl/sdk/1.2/docs/man/xhtml/scalarDataType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blog.piasy.com/2016/06/07/Open-gl-es-android-2-part-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open-open.com/lib/view/open1435821058294.html" TargetMode="External"/><Relationship Id="rId2" Type="http://schemas.openxmlformats.org/officeDocument/2006/relationships/hyperlink" Target="http://www.aboutyun.com/thread-13121-1-1.html" TargetMode="External"/><Relationship Id="rId1" Type="http://schemas.openxmlformats.org/officeDocument/2006/relationships/slideLayout" Target="../slideLayouts/slideLayout2.xml"/><Relationship Id="rId6" Type="http://schemas.openxmlformats.org/officeDocument/2006/relationships/hyperlink" Target="https://www.youtube.com/watch?v=jEdJcOT-e2E" TargetMode="External"/><Relationship Id="rId5" Type="http://schemas.openxmlformats.org/officeDocument/2006/relationships/hyperlink" Target="https://www.youtube.com/watch?v=pMJSSqMmJBg&amp;index=1&amp;list=PLO5e_-yXpYLCoj5XNb1UC9K9_vta_BDET" TargetMode="External"/><Relationship Id="rId4" Type="http://schemas.openxmlformats.org/officeDocument/2006/relationships/hyperlink" Target="https://www.youtube.com/watch?v=Sl0YKcjvotI&amp;t=1161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software.intel.com/node/c03062ca-3f0f-11e7-a919-92ebcb67fe33" TargetMode="External"/><Relationship Id="rId3" Type="http://schemas.openxmlformats.org/officeDocument/2006/relationships/hyperlink" Target="https://software.intel.com/node/fd19d2b4-0f50-11e7-93ae-92361f002671" TargetMode="External"/><Relationship Id="rId7" Type="http://schemas.openxmlformats.org/officeDocument/2006/relationships/hyperlink" Target="https://software.intel.com/node/fd1aa4b4-0f50-11e7-93ae-92361f002671" TargetMode="External"/><Relationship Id="rId12" Type="http://schemas.openxmlformats.org/officeDocument/2006/relationships/hyperlink" Target="https://software.intel.com/node/06198146-a876-4734-a42b-6cc9f127f9e9" TargetMode="External"/><Relationship Id="rId2" Type="http://schemas.openxmlformats.org/officeDocument/2006/relationships/hyperlink" Target="https://software.intel.com/node/fd19c620-0f50-11e7-93ae-92361f002671" TargetMode="External"/><Relationship Id="rId1" Type="http://schemas.openxmlformats.org/officeDocument/2006/relationships/slideLayout" Target="../slideLayouts/slideLayout2.xml"/><Relationship Id="rId6" Type="http://schemas.openxmlformats.org/officeDocument/2006/relationships/hyperlink" Target="https://software.intel.com/node/fd1aa9fa-0f50-11e7-93ae-92361f002671" TargetMode="External"/><Relationship Id="rId11" Type="http://schemas.openxmlformats.org/officeDocument/2006/relationships/hyperlink" Target="https://software.intel.com/node/4520b004-2aaa-11e7-93ae-92361f002671" TargetMode="External"/><Relationship Id="rId5" Type="http://schemas.openxmlformats.org/officeDocument/2006/relationships/hyperlink" Target="https://software.intel.com/node/7a988e55-6844-439f-b5d8-79b14d010bec" TargetMode="External"/><Relationship Id="rId10" Type="http://schemas.openxmlformats.org/officeDocument/2006/relationships/hyperlink" Target="https://software.intel.com/node/dd6378da-1f04-11e7-93ae-92361f002671" TargetMode="External"/><Relationship Id="rId4" Type="http://schemas.openxmlformats.org/officeDocument/2006/relationships/hyperlink" Target="https://software.intel.com/node/fd1aacfc-0f50-11e7-93ae-92361f002671" TargetMode="External"/><Relationship Id="rId9" Type="http://schemas.openxmlformats.org/officeDocument/2006/relationships/hyperlink" Target="https://software.intel.com/node/fabe961c-1b17-11e7-93ae-92361f002671"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www.openstack.org/marketplace/driver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blog.csdn.net/flyforfreedom2008/article/details/45113635" TargetMode="External"/><Relationship Id="rId2" Type="http://schemas.openxmlformats.org/officeDocument/2006/relationships/hyperlink" Target="http://blog.csdn.net/flyforfreedom2008/article/details/46389509"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sgzao.github.io/post/raid/"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youtube.com/watch?v=k5iwKUZY9tk&amp;t=129s"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link.zhihu.com/?target=https://en.wikipedia.org/wiki/LXC"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link.zhihu.com/?target=https://www.vagrantup.com/docs/provisioning/" TargetMode="External"/><Relationship Id="rId2" Type="http://schemas.openxmlformats.org/officeDocument/2006/relationships/hyperlink" Target="https://link.zhihu.com/?target=https://www.vagrantup.com/docs/provider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link.zhihu.com/?target=https://groups.google.com/forum/#!topic/docker-user/IDz4iQ15t0A" TargetMode="External"/><Relationship Id="rId2" Type="http://schemas.openxmlformats.org/officeDocument/2006/relationships/hyperlink" Target="http://link.zhihu.com/?target=http://superuser.com/questions/889472/docker-containers-have-their-own-kernel-or-no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linuxeden.com/a/7340"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hyperlink" Target="http://link.zhihu.com/?target=https://en.wikipedia.org/wiki/Operating-system-level_virtualization"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link.zhihu.com/?target=http://www.golinuxhub.com/2014/03/step-by-step-linux-boot-process.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link.zhihu.com/?target=http://man7.org/linux/man-pages/man2/clone.2.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hyperlink" Target="http://www.slideshare.net/Flux7Labs/using-docker-to-improve-web-developer-productivity-dev-opsdays-austin-may-5" TargetMode="External"/><Relationship Id="rId1" Type="http://schemas.openxmlformats.org/officeDocument/2006/relationships/slideLayout" Target="../slideLayouts/slideLayout2.xml"/><Relationship Id="rId4" Type="http://schemas.openxmlformats.org/officeDocument/2006/relationships/hyperlink" Target="http://flux7.com/blogs/docker/docker-saves-the-day-at-flux7/"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blog.csdn.net/musiccow/article/details/638760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hyperlink" Target="http://www.dns-sd.org/" TargetMode="External"/><Relationship Id="rId3" Type="http://schemas.openxmlformats.org/officeDocument/2006/relationships/hyperlink" Target="http://zeroconf.sourceforge.net/?selected=zcip" TargetMode="External"/><Relationship Id="rId7" Type="http://schemas.openxmlformats.org/officeDocument/2006/relationships/hyperlink" Target="http://developer.apple.com/opensource/internet/bonjour.html" TargetMode="External"/><Relationship Id="rId2" Type="http://schemas.openxmlformats.org/officeDocument/2006/relationships/hyperlink" Target="http://www.progsoc.org/~wildfire/zeroconf/" TargetMode="External"/><Relationship Id="rId1" Type="http://schemas.openxmlformats.org/officeDocument/2006/relationships/slideLayout" Target="../slideLayouts/slideLayout2.xml"/><Relationship Id="rId6" Type="http://schemas.openxmlformats.org/officeDocument/2006/relationships/hyperlink" Target="http://avahi.org/" TargetMode="External"/><Relationship Id="rId5" Type="http://schemas.openxmlformats.org/officeDocument/2006/relationships/hyperlink" Target="http://0pointer.de/lennart/projects/nss-mdns/" TargetMode="External"/><Relationship Id="rId4" Type="http://schemas.openxmlformats.org/officeDocument/2006/relationships/hyperlink" Target="http://www.multicastdns.org/" TargetMode="External"/><Relationship Id="rId9" Type="http://schemas.openxmlformats.org/officeDocument/2006/relationships/hyperlink" Target="http://www.apple.com/macosx/features/bonjour/"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web.archive.org/web/20040408095733/http:/www.upnp.org/resources/specifications.asp" TargetMode="External"/><Relationship Id="rId2" Type="http://schemas.openxmlformats.org/officeDocument/2006/relationships/hyperlink" Target="http://www.ietf.org/rfc/rfc3927.txt" TargetMode="External"/><Relationship Id="rId1" Type="http://schemas.openxmlformats.org/officeDocument/2006/relationships/slideLayout" Target="../slideLayouts/slideLayout2.xml"/><Relationship Id="rId5" Type="http://schemas.openxmlformats.org/officeDocument/2006/relationships/hyperlink" Target="http://www.multicastdns.org/" TargetMode="External"/><Relationship Id="rId4" Type="http://schemas.openxmlformats.org/officeDocument/2006/relationships/hyperlink" Target="http://www.archive.org/"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web.archive.org/web/20040404065126/www.upnp.org/download/draft_cai_ssdp_v1_03.txt" TargetMode="External"/><Relationship Id="rId2" Type="http://schemas.openxmlformats.org/officeDocument/2006/relationships/hyperlink" Target="http://www.dns-sd.org/" TargetMode="External"/><Relationship Id="rId1" Type="http://schemas.openxmlformats.org/officeDocument/2006/relationships/slideLayout" Target="../slideLayouts/slideLayout2.xml"/><Relationship Id="rId6" Type="http://schemas.openxmlformats.org/officeDocument/2006/relationships/hyperlink" Target="http://www.amazon.com/exec/obidos/redirect?path=ASIN/0596101007&amp;link_code=as2&amp;camp=1789&amp;tag=zeroconfigurn-20&amp;creative=9325" TargetMode="External"/><Relationship Id="rId5" Type="http://schemas.openxmlformats.org/officeDocument/2006/relationships/hyperlink" Target="http://goland.org/" TargetMode="External"/><Relationship Id="rId4" Type="http://schemas.openxmlformats.org/officeDocument/2006/relationships/hyperlink" Target="http://www.siteplayer.com/telnet/index.html"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www.zeroconf.org/zeroconfandupnp.html"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groups.google.com/forum/#!topic/android-porting/tWogIKYnCrI"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hyperlink" Target="https://kuler.adobe.com/create/color-wheel/" TargetMode="External"/><Relationship Id="rId3" Type="http://schemas.openxmlformats.org/officeDocument/2006/relationships/image" Target="../media/image53.png"/><Relationship Id="rId7" Type="http://schemas.openxmlformats.org/officeDocument/2006/relationships/hyperlink" Target="https://developer.android.com/design/style/color.html"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hyperlink" Target="http://www.smashingmagazine.com/tag/icons/"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r>
              <a:rPr lang="zh-CN" altLang="en-US" dirty="0"/>
              <a:t/>
            </a: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2"/>
              </a:rPr>
              <a:t>https://</a:t>
            </a:r>
            <a:r>
              <a:rPr lang="en-US" dirty="0" smtClean="0">
                <a:hlinkClick r:id="rId2"/>
              </a:rPr>
              <a:t>www.youtube.com/watch?v=5R9lkqRjZm0&amp;t=49s</a:t>
            </a:r>
            <a:endParaRPr lang="en-US" dirty="0" smtClean="0"/>
          </a:p>
          <a:p>
            <a:r>
              <a:rPr lang="en-US" dirty="0"/>
              <a:t>https://www.youtube.com/watch?v=NPzgeCZvAnM</a:t>
            </a:r>
          </a:p>
          <a:p>
            <a:endParaRPr lang="en-US" dirty="0"/>
          </a:p>
        </p:txBody>
      </p:sp>
    </p:spTree>
    <p:extLst>
      <p:ext uri="{BB962C8B-B14F-4D97-AF65-F5344CB8AC3E}">
        <p14:creationId xmlns:p14="http://schemas.microsoft.com/office/powerpoint/2010/main" val="3880739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4"/>
            <a:ext cx="10515600" cy="638052"/>
          </a:xfrm>
        </p:spPr>
        <p:txBody>
          <a:bodyPr>
            <a:normAutofit fontScale="90000"/>
          </a:bodyPr>
          <a:lstStyle/>
          <a:p>
            <a:r>
              <a:rPr lang="en-US" altLang="zh-CN" dirty="0"/>
              <a:t>MQTT </a:t>
            </a:r>
            <a:r>
              <a:rPr lang="zh-CN" altLang="en-US" dirty="0"/>
              <a:t>主要应用场</a:t>
            </a:r>
            <a:r>
              <a:rPr lang="zh-CN" altLang="en-US" dirty="0" smtClean="0"/>
              <a:t>景</a:t>
            </a:r>
            <a:endParaRPr lang="en-US" dirty="0"/>
          </a:p>
        </p:txBody>
      </p:sp>
      <p:sp>
        <p:nvSpPr>
          <p:cNvPr id="3" name="Content Placeholder 2"/>
          <p:cNvSpPr>
            <a:spLocks noGrp="1"/>
          </p:cNvSpPr>
          <p:nvPr>
            <p:ph idx="1"/>
          </p:nvPr>
        </p:nvSpPr>
        <p:spPr>
          <a:xfrm>
            <a:off x="838200" y="905522"/>
            <a:ext cx="10515600" cy="5271441"/>
          </a:xfrm>
        </p:spPr>
        <p:txBody>
          <a:bodyPr/>
          <a:lstStyle/>
          <a:p>
            <a:r>
              <a:rPr lang="zh-CN" altLang="en-US" dirty="0"/>
              <a:t>车联网</a:t>
            </a:r>
          </a:p>
          <a:p>
            <a:r>
              <a:rPr lang="zh-CN" altLang="en-US" dirty="0"/>
              <a:t>工业物联网</a:t>
            </a:r>
          </a:p>
          <a:p>
            <a:r>
              <a:rPr lang="zh-CN" altLang="en-US" dirty="0"/>
              <a:t>智能家居</a:t>
            </a:r>
          </a:p>
          <a:p>
            <a:r>
              <a:rPr lang="zh-CN" altLang="en-US" dirty="0"/>
              <a:t>视频直播弹幕</a:t>
            </a:r>
          </a:p>
          <a:p>
            <a:r>
              <a:rPr lang="en-US" altLang="zh-CN" dirty="0"/>
              <a:t>IM </a:t>
            </a:r>
            <a:r>
              <a:rPr lang="zh-CN" altLang="en-US" dirty="0"/>
              <a:t>实时聊天 </a:t>
            </a:r>
            <a:r>
              <a:rPr lang="en-US" altLang="zh-CN" dirty="0"/>
              <a:t>(</a:t>
            </a:r>
            <a:r>
              <a:rPr lang="zh-CN" altLang="en-US" dirty="0"/>
              <a:t>一对一聊天，群组聊天</a:t>
            </a:r>
            <a:r>
              <a:rPr lang="en-US" altLang="zh-CN" dirty="0"/>
              <a:t>)</a:t>
            </a:r>
          </a:p>
          <a:p>
            <a:r>
              <a:rPr lang="zh-CN" altLang="en-US" dirty="0"/>
              <a:t>推送服务，比如推送实时新闻</a:t>
            </a:r>
          </a:p>
          <a:p>
            <a:r>
              <a:rPr lang="zh-CN" altLang="en-US" dirty="0"/>
              <a:t>金融交易数据订阅推送</a:t>
            </a:r>
          </a:p>
          <a:p>
            <a:endParaRPr lang="en-US" dirty="0"/>
          </a:p>
        </p:txBody>
      </p:sp>
    </p:spTree>
    <p:extLst>
      <p:ext uri="{BB962C8B-B14F-4D97-AF65-F5344CB8AC3E}">
        <p14:creationId xmlns:p14="http://schemas.microsoft.com/office/powerpoint/2010/main" val="399302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a:spLocks/>
          </p:cNvSpPr>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圖檔圖形資源</a:t>
            </a:r>
          </a:p>
          <a:p>
            <a:pPr lvl="1"/>
            <a:r>
              <a:rPr lang="it-IT" dirty="0"/>
              <a:t>應用程式需要的基本圖形檔案，可以在Android開發人員網站下載，網址是</a:t>
            </a:r>
            <a:r>
              <a:rPr lang="it-IT" dirty="0">
                <a:hlinkClick r:id="rId2"/>
              </a:rPr>
              <a:t>http://developer.android.com/design/downloads/index.html</a:t>
            </a:r>
            <a:r>
              <a:rPr lang="it-IT" dirty="0"/>
              <a:t>，在網頁選擇「Action Bar Icon Pack</a:t>
            </a:r>
            <a:r>
              <a:rPr lang="it-IT" dirty="0" smtClean="0"/>
              <a:t>」</a:t>
            </a:r>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1241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a:spLocks/>
          </p:cNvSpPr>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繪圖圖形資源</a:t>
            </a:r>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37967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p>
          <a:p>
            <a:r>
              <a:rPr lang="en-US" dirty="0" err="1"/>
              <a:t>android:title</a:t>
            </a:r>
            <a:r>
              <a:rPr lang="en-US" dirty="0"/>
              <a:t> – </a:t>
            </a:r>
            <a:r>
              <a:rPr lang="zh-CN" altLang="en-US" dirty="0"/>
              <a:t>選單項目的文字。</a:t>
            </a:r>
          </a:p>
          <a:p>
            <a:r>
              <a:rPr lang="en-US" dirty="0" err="1"/>
              <a:t>android:icon</a:t>
            </a:r>
            <a:r>
              <a:rPr lang="en-US" dirty="0"/>
              <a:t> – </a:t>
            </a:r>
            <a:r>
              <a:rPr lang="zh-CN" altLang="en-US" dirty="0"/>
              <a:t>選單項目的圖示，指定一個圖形資源。</a:t>
            </a:r>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2691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2"/>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3261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3393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p>
          <a:p>
            <a:pPr lvl="1"/>
            <a:r>
              <a:rPr lang="en-US" dirty="0" err="1"/>
              <a:t>android:layout_width</a:t>
            </a:r>
            <a:r>
              <a:rPr lang="en-US" dirty="0"/>
              <a:t>：</a:t>
            </a:r>
            <a:r>
              <a:rPr lang="zh-CN" altLang="en-US" dirty="0"/>
              <a:t>設定畫面元件的寬度</a:t>
            </a:r>
          </a:p>
          <a:p>
            <a:pPr lvl="1"/>
            <a:r>
              <a:rPr lang="en-US" dirty="0" err="1"/>
              <a:t>android:layout_height</a:t>
            </a:r>
            <a:r>
              <a:rPr lang="en-US" dirty="0"/>
              <a:t>：</a:t>
            </a:r>
            <a:r>
              <a:rPr lang="zh-CN" altLang="en-US" dirty="0"/>
              <a:t>設定畫面元件的高度</a:t>
            </a:r>
          </a:p>
          <a:p>
            <a:endParaRPr lang="en-US" dirty="0"/>
          </a:p>
        </p:txBody>
      </p:sp>
      <p:pic>
        <p:nvPicPr>
          <p:cNvPr id="8194" name="Picture 2" descr="AndroidTutorial5_02_02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panose="020B0604020202020204" pitchFamily="34" charset="0"/>
              <a:buChar char="•"/>
            </a:pPr>
            <a:r>
              <a:rPr lang="en-US" altLang="zh-TW" dirty="0" err="1"/>
              <a:t>px</a:t>
            </a:r>
            <a:r>
              <a:rPr lang="zh-TW" altLang="en-US" dirty="0"/>
              <a:t>：螢幕畫素。</a:t>
            </a:r>
          </a:p>
          <a:p>
            <a:pPr marL="285750" indent="-285750">
              <a:buFont typeface="Arial" panose="020B0604020202020204" pitchFamily="34" charset="0"/>
              <a:buChar char="•"/>
            </a:pPr>
            <a:r>
              <a:rPr lang="en-US" altLang="zh-TW" dirty="0" err="1"/>
              <a:t>dp</a:t>
            </a:r>
            <a:r>
              <a:rPr lang="zh-TW" altLang="en-US" dirty="0"/>
              <a:t>：每英吋畫面，</a:t>
            </a:r>
            <a:r>
              <a:rPr lang="en-US" altLang="zh-TW" dirty="0"/>
              <a:t>160dp</a:t>
            </a:r>
            <a:r>
              <a:rPr lang="zh-TW" altLang="en-US" dirty="0"/>
              <a:t>為一英吋。</a:t>
            </a:r>
          </a:p>
          <a:p>
            <a:pPr marL="285750" indent="-285750">
              <a:buFont typeface="Arial" panose="020B0604020202020204" pitchFamily="34"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p>
          <a:p>
            <a:pPr marL="285750" indent="-285750">
              <a:buFont typeface="Arial" panose="020B0604020202020204" pitchFamily="34" charset="0"/>
              <a:buChar char="•"/>
            </a:pPr>
            <a:r>
              <a:rPr lang="en-US" altLang="zh-TW" dirty="0"/>
              <a:t>in</a:t>
            </a:r>
            <a:r>
              <a:rPr lang="zh-TW" altLang="en-US" dirty="0"/>
              <a:t>：英吋。</a:t>
            </a:r>
          </a:p>
          <a:p>
            <a:pPr marL="285750" indent="-285750">
              <a:buFont typeface="Arial" panose="020B0604020202020204" pitchFamily="34" charset="0"/>
              <a:buChar char="•"/>
            </a:pPr>
            <a:r>
              <a:rPr lang="en-US" altLang="zh-TW" dirty="0"/>
              <a:t>mm</a:t>
            </a:r>
            <a:r>
              <a:rPr lang="zh-TW" altLang="en-US" dirty="0"/>
              <a:t>：公厘</a:t>
            </a:r>
            <a:r>
              <a:rPr lang="zh-TW" altLang="en-US" dirty="0" smtClean="0"/>
              <a:t>。</a:t>
            </a:r>
            <a:endParaRPr lang="zh-TW" altLang="en-US" dirty="0"/>
          </a:p>
        </p:txBody>
      </p:sp>
    </p:spTree>
    <p:extLst>
      <p:ext uri="{BB962C8B-B14F-4D97-AF65-F5344CB8AC3E}">
        <p14:creationId xmlns:p14="http://schemas.microsoft.com/office/powerpoint/2010/main" val="28761516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p>
          <a:p>
            <a:pPr lvl="1"/>
            <a:r>
              <a:rPr lang="en-US" dirty="0" err="1"/>
              <a:t>android:marginBottom</a:t>
            </a:r>
            <a:r>
              <a:rPr lang="en-US" dirty="0"/>
              <a:t>：</a:t>
            </a:r>
            <a:r>
              <a:rPr lang="zh-CN" altLang="en-US" dirty="0"/>
              <a:t>設定下方的間隔。</a:t>
            </a:r>
          </a:p>
          <a:p>
            <a:pPr lvl="1"/>
            <a:r>
              <a:rPr lang="en-US" dirty="0" err="1"/>
              <a:t>android:marginLeft</a:t>
            </a:r>
            <a:r>
              <a:rPr lang="en-US" dirty="0"/>
              <a:t>：</a:t>
            </a:r>
            <a:r>
              <a:rPr lang="zh-CN" altLang="en-US" dirty="0"/>
              <a:t>設定左側的間隔。</a:t>
            </a:r>
          </a:p>
          <a:p>
            <a:pPr lvl="1"/>
            <a:r>
              <a:rPr lang="en-US" dirty="0" err="1"/>
              <a:t>android:marginRight</a:t>
            </a:r>
            <a:r>
              <a:rPr lang="en-US" dirty="0"/>
              <a:t>：</a:t>
            </a:r>
            <a:r>
              <a:rPr lang="zh-CN" altLang="en-US" dirty="0"/>
              <a:t>設定右側的間隔。</a:t>
            </a:r>
          </a:p>
          <a:p>
            <a:pPr lvl="1"/>
            <a:r>
              <a:rPr lang="en-US" dirty="0" err="1"/>
              <a:t>android:margin</a:t>
            </a:r>
            <a:r>
              <a:rPr lang="en-US" dirty="0"/>
              <a:t>：</a:t>
            </a:r>
            <a:r>
              <a:rPr lang="zh-CN" altLang="en-US" dirty="0"/>
              <a:t>設定上、下、左、右為同樣的間隔。</a:t>
            </a:r>
          </a:p>
          <a:p>
            <a:endParaRPr lang="en-US" dirty="0"/>
          </a:p>
        </p:txBody>
      </p:sp>
      <p:sp>
        <p:nvSpPr>
          <p:cNvPr id="6" name="Content Placeholder 2"/>
          <p:cNvSpPr txBox="1">
            <a:spLocks/>
          </p:cNvSpPr>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p>
          <a:p>
            <a:pPr lvl="1"/>
            <a:r>
              <a:rPr lang="en-US" dirty="0" err="1"/>
              <a:t>android:paddingBottom</a:t>
            </a:r>
            <a:r>
              <a:rPr lang="en-US" dirty="0"/>
              <a:t>：</a:t>
            </a:r>
            <a:r>
              <a:rPr lang="zh-CN" altLang="en-US" dirty="0"/>
              <a:t>設定內容下方的間隔。</a:t>
            </a:r>
          </a:p>
          <a:p>
            <a:pPr lvl="1"/>
            <a:r>
              <a:rPr lang="en-US" dirty="0" err="1"/>
              <a:t>android:paddingLeft</a:t>
            </a:r>
            <a:r>
              <a:rPr lang="en-US" dirty="0"/>
              <a:t>：</a:t>
            </a:r>
            <a:r>
              <a:rPr lang="zh-CN" altLang="en-US" dirty="0"/>
              <a:t>設定內容左側的間隔。</a:t>
            </a:r>
          </a:p>
          <a:p>
            <a:pPr lvl="1"/>
            <a:r>
              <a:rPr lang="en-US" dirty="0" err="1"/>
              <a:t>android:paddingRight</a:t>
            </a:r>
            <a:r>
              <a:rPr lang="en-US" dirty="0"/>
              <a:t>：</a:t>
            </a:r>
            <a:r>
              <a:rPr lang="zh-CN" altLang="en-US" dirty="0"/>
              <a:t>設定內容右側的間隔。</a:t>
            </a:r>
          </a:p>
          <a:p>
            <a:pPr lvl="1"/>
            <a:r>
              <a:rPr lang="en-US" dirty="0" err="1"/>
              <a:t>android:padding</a:t>
            </a:r>
            <a:r>
              <a:rPr lang="en-US" dirty="0"/>
              <a:t>：</a:t>
            </a:r>
            <a:r>
              <a:rPr lang="zh-CN" altLang="en-US" dirty="0"/>
              <a:t>設定內容上、下、左、右為同樣的間隔。</a:t>
            </a:r>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panose="020B0604020202020204" pitchFamily="34"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p>
          <a:p>
            <a:pPr marL="285750" indent="-285750">
              <a:buFont typeface="Arial" panose="020B0604020202020204" pitchFamily="34"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p>
          <a:p>
            <a:pPr marL="285750" indent="-285750">
              <a:buFont typeface="Arial" panose="020B0604020202020204" pitchFamily="34" charset="0"/>
              <a:buChar char="•"/>
            </a:pPr>
            <a:r>
              <a:rPr lang="en-US" altLang="zh-TW" dirty="0"/>
              <a:t>center</a:t>
            </a:r>
            <a:r>
              <a:rPr lang="zh-TW" altLang="en-US" dirty="0"/>
              <a:t>：設定畫面元件的內容對齊垂直與水平的中央。</a:t>
            </a:r>
          </a:p>
          <a:p>
            <a:pPr marL="285750" indent="-285750">
              <a:buFont typeface="Arial" panose="020B0604020202020204" pitchFamily="34"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p>
          <a:p>
            <a:pPr marL="285750" indent="-285750">
              <a:buFont typeface="Arial" panose="020B0604020202020204" pitchFamily="34" charset="0"/>
              <a:buChar char="•"/>
            </a:pPr>
            <a:r>
              <a:rPr lang="en-US" altLang="zh-TW" dirty="0"/>
              <a:t>fill</a:t>
            </a:r>
            <a:r>
              <a:rPr lang="zh-TW" altLang="en-US" dirty="0"/>
              <a:t>：設定畫面元件的內容佔滿垂直與水平空間。</a:t>
            </a:r>
          </a:p>
          <a:p>
            <a:endParaRPr lang="en-US" dirty="0"/>
          </a:p>
        </p:txBody>
      </p:sp>
      <p:pic>
        <p:nvPicPr>
          <p:cNvPr id="9218" name="Picture 2" descr="AndroidTutorial5_02_02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4429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2"/>
              </a:rPr>
              <a:t>"</a:t>
            </a:r>
            <a:r>
              <a:rPr lang="zh-CN" altLang="en-US" dirty="0">
                <a:hlinkClick r:id="rId2"/>
              </a:rPr>
              <a:t>」，依照</a:t>
            </a:r>
            <a:r>
              <a:rPr lang="en-US" dirty="0" err="1">
                <a:hlinkClick r:id="rId2"/>
              </a:rPr>
              <a:t>LinearLayout</a:t>
            </a:r>
            <a:r>
              <a:rPr lang="zh-CN" altLang="en-US" dirty="0">
                <a:hlinkClick r:id="rId2"/>
              </a:rPr>
              <a:t>設定為水平或垂直排列，設定元件的比例後，它的寬或高就由比例來決定，所以應該把元件的寬或高設定為「</a:t>
            </a:r>
            <a:r>
              <a:rPr lang="en-US" altLang="zh-CN" dirty="0">
                <a:hlinkClick r:id="rId2"/>
              </a:rPr>
              <a:t>0</a:t>
            </a:r>
            <a:r>
              <a:rPr lang="en-US" dirty="0">
                <a:hlinkClick r:id="rId2"/>
              </a:rPr>
              <a:t>dp</a:t>
            </a:r>
            <a:r>
              <a:rPr lang="en-US" dirty="0" smtClean="0">
                <a:hlinkClick r:id="rId2"/>
              </a:rPr>
              <a:t>」。</a:t>
            </a:r>
          </a:p>
          <a:p>
            <a:r>
              <a:rPr lang="en-US" dirty="0" err="1" smtClean="0">
                <a:hlinkClick r:id="rId2"/>
              </a:rPr>
              <a:t>RelativeLayout</a:t>
            </a:r>
            <a:r>
              <a:rPr lang="en-US" dirty="0" smtClean="0">
                <a:hlinkClick r:id="rId2"/>
              </a:rPr>
              <a:t>: </a:t>
            </a:r>
          </a:p>
          <a:p>
            <a:pPr lvl="1"/>
            <a:r>
              <a:rPr lang="en-US" dirty="0" err="1">
                <a:hlinkClick r:id="rId2"/>
              </a:rPr>
              <a:t>android:layout</a:t>
            </a:r>
            <a:r>
              <a:rPr lang="en-US" dirty="0">
                <a:hlinkClick r:id="rId2"/>
              </a:rPr>
              <a:t>_</a:t>
            </a:r>
            <a:r>
              <a:rPr lang="zh-CN" altLang="en-US" b="1" dirty="0">
                <a:hlinkClick r:id="rId2"/>
              </a:rPr>
              <a:t>位置</a:t>
            </a:r>
            <a:r>
              <a:rPr lang="zh-CN" altLang="en-US" dirty="0">
                <a:hlinkClick r:id="rId2"/>
              </a:rPr>
              <a:t>＝</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hlinkClick r:id="rId3"/>
              </a:rPr>
              <a:t>“, </a:t>
            </a:r>
            <a:r>
              <a:rPr lang="zh-CN" altLang="en-US" dirty="0">
                <a:hlinkClick r:id="rId3"/>
              </a:rPr>
              <a:t>「位置」可以使用</a:t>
            </a:r>
            <a:r>
              <a:rPr lang="en-US" dirty="0" err="1">
                <a:hlinkClick r:id="rId3"/>
              </a:rPr>
              <a:t>above、below、toLeftOf</a:t>
            </a:r>
            <a:r>
              <a:rPr lang="zh-CN" altLang="en-US" dirty="0">
                <a:hlinkClick r:id="rId3"/>
              </a:rPr>
              <a:t>或</a:t>
            </a:r>
            <a:r>
              <a:rPr lang="en-US" dirty="0" err="1">
                <a:hlinkClick r:id="rId3"/>
              </a:rPr>
              <a:t>toRightOf</a:t>
            </a:r>
            <a:r>
              <a:rPr lang="en-US" dirty="0">
                <a:hlinkClick r:id="rId3"/>
              </a:rPr>
              <a:t>，</a:t>
            </a:r>
            <a:r>
              <a:rPr lang="zh-CN" altLang="en-US" dirty="0">
                <a:hlinkClick r:id="rId3"/>
              </a:rPr>
              <a:t>依照順序表示把自己放在指定元件的上方、下方、左邊或右邊</a:t>
            </a:r>
            <a:r>
              <a:rPr lang="zh-CN" altLang="en-US" dirty="0" smtClean="0">
                <a:hlinkClick r:id="rId3"/>
              </a:rPr>
              <a:t>。</a:t>
            </a:r>
            <a:endParaRPr lang="en-US" altLang="zh-CN" dirty="0" smtClean="0">
              <a:hlinkClick r:id="rId3"/>
            </a:endParaRPr>
          </a:p>
          <a:p>
            <a:pPr lvl="1"/>
            <a:r>
              <a:rPr lang="en-US" dirty="0" err="1">
                <a:hlinkClick r:id="rId3"/>
              </a:rPr>
              <a:t>android:layout_align</a:t>
            </a:r>
            <a:r>
              <a:rPr lang="zh-CN" altLang="en-US" dirty="0">
                <a:hlinkClick r:id="rId3"/>
              </a:rPr>
              <a:t>對齊＝</a:t>
            </a:r>
            <a:r>
              <a:rPr lang="en-US" altLang="zh-CN" dirty="0">
                <a:hlinkClick r:id="rId3"/>
              </a:rPr>
              <a:t>"@</a:t>
            </a:r>
            <a:r>
              <a:rPr lang="en-US" dirty="0">
                <a:hlinkClick r:id="rId3"/>
              </a:rPr>
              <a:t>id/</a:t>
            </a:r>
            <a:r>
              <a:rPr lang="zh-CN" altLang="en-US" dirty="0">
                <a:hlinkClick r:id="rId3"/>
              </a:rPr>
              <a:t>元件名</a:t>
            </a:r>
            <a:r>
              <a:rPr lang="zh-CN" altLang="en-US" dirty="0" smtClean="0">
                <a:hlinkClick r:id="rId3"/>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p>
          <a:p>
            <a:pPr lvl="1"/>
            <a:endParaRPr lang="en-US" dirty="0"/>
          </a:p>
        </p:txBody>
      </p:sp>
    </p:spTree>
    <p:extLst>
      <p:ext uri="{BB962C8B-B14F-4D97-AF65-F5344CB8AC3E}">
        <p14:creationId xmlns:p14="http://schemas.microsoft.com/office/powerpoint/2010/main" val="4975193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p>
          <a:p>
            <a:pPr lvl="2"/>
            <a:r>
              <a:rPr lang="en-US" dirty="0" err="1"/>
              <a:t>View.OnLongClickListener</a:t>
            </a:r>
            <a:r>
              <a:rPr lang="en-US" dirty="0"/>
              <a:t>：</a:t>
            </a:r>
            <a:r>
              <a:rPr lang="zh-CN" altLang="en-US" dirty="0"/>
              <a:t>執行長按事件。</a:t>
            </a:r>
          </a:p>
          <a:p>
            <a:pPr lvl="2"/>
            <a:r>
              <a:rPr lang="en-US" dirty="0" err="1"/>
              <a:t>View.OnKeyListener</a:t>
            </a:r>
            <a:r>
              <a:rPr lang="en-US" dirty="0"/>
              <a:t>：</a:t>
            </a:r>
            <a:r>
              <a:rPr lang="zh-CN" altLang="en-US" dirty="0"/>
              <a:t>執行實體按鍵操作事件。</a:t>
            </a:r>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p>
          <a:p>
            <a:r>
              <a:rPr lang="en-US" sz="1100" dirty="0"/>
              <a:t> </a:t>
            </a:r>
          </a:p>
          <a:p>
            <a:r>
              <a:rPr lang="en-US" sz="1100" dirty="0"/>
              <a:t>...</a:t>
            </a:r>
          </a:p>
          <a:p>
            <a:r>
              <a:rPr lang="en-US" sz="1100" dirty="0"/>
              <a:t> </a:t>
            </a:r>
          </a:p>
          <a:p>
            <a:r>
              <a:rPr lang="en-US" sz="1100" dirty="0"/>
              <a:t>public class </a:t>
            </a:r>
            <a:r>
              <a:rPr lang="en-US" sz="1100" dirty="0" err="1"/>
              <a:t>MainActivity</a:t>
            </a:r>
            <a:r>
              <a:rPr lang="en-US" sz="1100" dirty="0"/>
              <a:t> extends </a:t>
            </a:r>
            <a:r>
              <a:rPr lang="en-US" sz="1100" dirty="0" err="1"/>
              <a:t>ActionBarActivity</a:t>
            </a:r>
            <a:r>
              <a:rPr lang="en-US" sz="1100" dirty="0"/>
              <a:t> {</a:t>
            </a:r>
          </a:p>
          <a:p>
            <a:r>
              <a:rPr lang="en-US" sz="1100" dirty="0"/>
              <a:t> </a:t>
            </a:r>
          </a:p>
          <a:p>
            <a:r>
              <a:rPr lang="en-US" sz="1100" dirty="0"/>
              <a:t>    @Override</a:t>
            </a:r>
          </a:p>
          <a:p>
            <a:r>
              <a:rPr lang="en-US" sz="1100" dirty="0"/>
              <a:t>    protected void </a:t>
            </a:r>
            <a:r>
              <a:rPr lang="en-US" sz="1100" dirty="0" err="1"/>
              <a:t>onCreate</a:t>
            </a:r>
            <a:r>
              <a:rPr lang="en-US" sz="1100" dirty="0"/>
              <a:t>(Bundle </a:t>
            </a:r>
            <a:r>
              <a:rPr lang="en-US" sz="1100" dirty="0" err="1"/>
              <a:t>savedInstanceState</a:t>
            </a:r>
            <a:r>
              <a:rPr lang="en-US" sz="1100" dirty="0"/>
              <a:t>) {</a:t>
            </a:r>
          </a:p>
          <a:p>
            <a:r>
              <a:rPr lang="en-US" sz="1100" dirty="0"/>
              <a:t>        ...</a:t>
            </a:r>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p>
          <a:p>
            <a:r>
              <a:rPr lang="en-US" sz="1100" dirty="0"/>
              <a:t> </a:t>
            </a:r>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p>
          <a:p>
            <a:r>
              <a:rPr lang="en-US" sz="1100" dirty="0"/>
              <a:t> </a:t>
            </a:r>
          </a:p>
          <a:p>
            <a:r>
              <a:rPr lang="en-US" sz="1100" dirty="0"/>
              <a:t>            @Override</a:t>
            </a:r>
          </a:p>
          <a:p>
            <a:r>
              <a:rPr lang="en-US" sz="1100" dirty="0"/>
              <a:t>            public void </a:t>
            </a:r>
            <a:r>
              <a:rPr lang="en-US" sz="1100" dirty="0" err="1"/>
              <a:t>onClick</a:t>
            </a:r>
            <a:r>
              <a:rPr lang="en-US" sz="1100" dirty="0"/>
              <a:t>(View view) {</a:t>
            </a:r>
          </a:p>
          <a:p>
            <a:r>
              <a:rPr lang="en-US" sz="1100" dirty="0"/>
              <a:t>                </a:t>
            </a:r>
            <a:r>
              <a:rPr lang="en-US" sz="1100" dirty="0" err="1"/>
              <a:t>AlertDialog.Builder</a:t>
            </a:r>
            <a:r>
              <a:rPr lang="en-US" sz="1100" dirty="0"/>
              <a:t> d = </a:t>
            </a:r>
          </a:p>
          <a:p>
            <a:r>
              <a:rPr lang="en-US" sz="1100" dirty="0"/>
              <a:t>                    new </a:t>
            </a:r>
            <a:r>
              <a:rPr lang="en-US" sz="1100" dirty="0" err="1"/>
              <a:t>AlertDialog.Builder</a:t>
            </a:r>
            <a:r>
              <a:rPr lang="en-US" sz="1100" dirty="0"/>
              <a:t>(</a:t>
            </a:r>
            <a:r>
              <a:rPr lang="en-US" sz="1100" dirty="0" err="1"/>
              <a:t>MainActivity.this</a:t>
            </a:r>
            <a:r>
              <a:rPr lang="en-US" sz="1100" dirty="0"/>
              <a:t>);</a:t>
            </a:r>
          </a:p>
          <a:p>
            <a:r>
              <a:rPr lang="en-US" sz="1100" dirty="0"/>
              <a:t>                </a:t>
            </a:r>
            <a:r>
              <a:rPr lang="en-US" sz="1100" dirty="0" err="1"/>
              <a:t>d.setTitle</a:t>
            </a:r>
            <a:r>
              <a:rPr lang="en-US" sz="1100" dirty="0"/>
              <a:t>(</a:t>
            </a:r>
            <a:r>
              <a:rPr lang="en-US" sz="1100" dirty="0" err="1"/>
              <a:t>R.string.app_name</a:t>
            </a:r>
            <a:r>
              <a:rPr lang="en-US" sz="1100" dirty="0"/>
              <a:t>)</a:t>
            </a:r>
          </a:p>
          <a:p>
            <a:r>
              <a:rPr lang="en-US" sz="1100" dirty="0"/>
              <a:t>                 .</a:t>
            </a:r>
            <a:r>
              <a:rPr lang="en-US" sz="1100" dirty="0" err="1"/>
              <a:t>setMessage</a:t>
            </a:r>
            <a:r>
              <a:rPr lang="en-US" sz="1100" dirty="0"/>
              <a:t>(</a:t>
            </a:r>
            <a:r>
              <a:rPr lang="en-US" sz="1100" dirty="0" err="1"/>
              <a:t>R.string.about</a:t>
            </a:r>
            <a:r>
              <a:rPr lang="en-US" sz="1100" dirty="0"/>
              <a:t>)</a:t>
            </a:r>
          </a:p>
          <a:p>
            <a:r>
              <a:rPr lang="en-US" sz="1100" dirty="0"/>
              <a:t>                 .show();</a:t>
            </a:r>
          </a:p>
          <a:p>
            <a:r>
              <a:rPr lang="en-US" sz="1100" dirty="0"/>
              <a:t>            }</a:t>
            </a:r>
          </a:p>
          <a:p>
            <a:r>
              <a:rPr lang="en-US" sz="1100" dirty="0"/>
              <a:t> </a:t>
            </a:r>
          </a:p>
          <a:p>
            <a:r>
              <a:rPr lang="en-US" sz="1100" dirty="0"/>
              <a:t>        };</a:t>
            </a:r>
          </a:p>
          <a:p>
            <a:r>
              <a:rPr lang="en-US" sz="1100" dirty="0"/>
              <a:t> </a:t>
            </a:r>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p>
          <a:p>
            <a:r>
              <a:rPr lang="en-US" sz="1100" dirty="0"/>
              <a:t>    }</a:t>
            </a:r>
          </a:p>
          <a:p>
            <a:r>
              <a:rPr lang="en-US" sz="1100" dirty="0"/>
              <a:t>    ...</a:t>
            </a:r>
          </a:p>
          <a:p>
            <a:r>
              <a:rPr lang="en-US" sz="1100" dirty="0"/>
              <a:t>}</a:t>
            </a:r>
          </a:p>
        </p:txBody>
      </p:sp>
    </p:spTree>
    <p:extLst>
      <p:ext uri="{BB962C8B-B14F-4D97-AF65-F5344CB8AC3E}">
        <p14:creationId xmlns:p14="http://schemas.microsoft.com/office/powerpoint/2010/main" val="14779630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5460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3"/>
            <a:ext cx="10515600" cy="762339"/>
          </a:xfrm>
        </p:spPr>
        <p:txBody>
          <a:bodyPr/>
          <a:lstStyle/>
          <a:p>
            <a:r>
              <a:rPr lang="zh-CN" altLang="en-US" dirty="0"/>
              <a:t>整体架</a:t>
            </a:r>
            <a:r>
              <a:rPr lang="zh-CN" altLang="en-US" dirty="0" smtClean="0"/>
              <a:t>构</a:t>
            </a:r>
            <a:endParaRPr lang="en-US" dirty="0"/>
          </a:p>
        </p:txBody>
      </p:sp>
      <p:sp>
        <p:nvSpPr>
          <p:cNvPr id="3" name="Content Placeholder 2"/>
          <p:cNvSpPr>
            <a:spLocks noGrp="1"/>
          </p:cNvSpPr>
          <p:nvPr>
            <p:ph idx="1"/>
          </p:nvPr>
        </p:nvSpPr>
        <p:spPr>
          <a:xfrm>
            <a:off x="838200" y="852252"/>
            <a:ext cx="10515600" cy="5761612"/>
          </a:xfrm>
        </p:spPr>
        <p:txBody>
          <a:bodyPr>
            <a:normAutofit lnSpcReduction="10000"/>
          </a:bodyPr>
          <a:lstStyle/>
          <a:p>
            <a:r>
              <a:rPr lang="zh-CN" altLang="en-US" dirty="0"/>
              <a:t>单机版本的 </a:t>
            </a:r>
            <a:r>
              <a:rPr lang="en-US" dirty="0"/>
              <a:t>MQTT </a:t>
            </a:r>
            <a:r>
              <a:rPr lang="zh-CN" altLang="en-US" dirty="0"/>
              <a:t>存在并发连接数上限以及处理能力的限制，主流的单机版本的 </a:t>
            </a:r>
            <a:r>
              <a:rPr lang="en-US" dirty="0"/>
              <a:t>MQTT </a:t>
            </a:r>
            <a:r>
              <a:rPr lang="zh-CN" altLang="en-US" dirty="0"/>
              <a:t>服务包括 </a:t>
            </a:r>
            <a:r>
              <a:rPr lang="en-US" dirty="0" err="1"/>
              <a:t>ActiveMQ</a:t>
            </a:r>
            <a:r>
              <a:rPr lang="en-US" dirty="0"/>
              <a:t>， </a:t>
            </a:r>
            <a:r>
              <a:rPr lang="en-US" dirty="0" err="1"/>
              <a:t>RabbitMQ，Apollo，Mosquitto</a:t>
            </a:r>
            <a:r>
              <a:rPr lang="en-US" dirty="0"/>
              <a:t>，</a:t>
            </a:r>
            <a:r>
              <a:rPr lang="zh-CN" altLang="en-US" dirty="0"/>
              <a:t>分布式的 </a:t>
            </a:r>
            <a:r>
              <a:rPr lang="en-US" dirty="0"/>
              <a:t>MQTT </a:t>
            </a:r>
            <a:r>
              <a:rPr lang="zh-CN" altLang="en-US" dirty="0"/>
              <a:t>服务包括知名的 </a:t>
            </a:r>
            <a:r>
              <a:rPr lang="en-US" dirty="0"/>
              <a:t>EMQ， </a:t>
            </a:r>
            <a:r>
              <a:rPr lang="en-US" dirty="0" err="1"/>
              <a:t>VerneMQ</a:t>
            </a:r>
            <a:r>
              <a:rPr lang="en-US" dirty="0"/>
              <a:t> </a:t>
            </a:r>
            <a:r>
              <a:rPr lang="zh-CN" altLang="en-US" dirty="0"/>
              <a:t>都是采用 </a:t>
            </a:r>
            <a:r>
              <a:rPr lang="en-US" dirty="0" err="1"/>
              <a:t>Erlang</a:t>
            </a:r>
            <a:r>
              <a:rPr lang="en-US" dirty="0"/>
              <a:t> </a:t>
            </a:r>
            <a:r>
              <a:rPr lang="zh-CN" altLang="en-US" dirty="0"/>
              <a:t>实现的</a:t>
            </a:r>
            <a:r>
              <a:rPr lang="zh-CN" altLang="en-US" dirty="0" smtClean="0"/>
              <a:t>。</a:t>
            </a:r>
            <a:endParaRPr lang="en-US" altLang="zh-CN" dirty="0" smtClean="0"/>
          </a:p>
          <a:p>
            <a:r>
              <a:rPr lang="zh-CN" altLang="en-US" dirty="0"/>
              <a:t>分布式版本的 </a:t>
            </a:r>
            <a:r>
              <a:rPr lang="en-US" dirty="0"/>
              <a:t>MQTT </a:t>
            </a:r>
            <a:r>
              <a:rPr lang="zh-CN" altLang="en-US" dirty="0" smtClean="0"/>
              <a:t>最</a:t>
            </a:r>
            <a:r>
              <a:rPr lang="zh-CN" altLang="en-US" dirty="0"/>
              <a:t>大的难点在于 </a:t>
            </a:r>
            <a:r>
              <a:rPr lang="en-US" dirty="0"/>
              <a:t>Session </a:t>
            </a:r>
            <a:r>
              <a:rPr lang="zh-CN" altLang="en-US" dirty="0"/>
              <a:t>的管理，特别是持久化 </a:t>
            </a:r>
            <a:r>
              <a:rPr lang="en-US" dirty="0" err="1"/>
              <a:t>session，MQTT</a:t>
            </a:r>
            <a:r>
              <a:rPr lang="en-US" dirty="0"/>
              <a:t> </a:t>
            </a:r>
            <a:r>
              <a:rPr lang="zh-CN" altLang="en-US" dirty="0"/>
              <a:t>协议定义了两种 </a:t>
            </a:r>
            <a:r>
              <a:rPr lang="en-US" dirty="0"/>
              <a:t>Session，</a:t>
            </a:r>
            <a:r>
              <a:rPr lang="zh-CN" altLang="en-US" dirty="0"/>
              <a:t>其中一种是 </a:t>
            </a:r>
            <a:r>
              <a:rPr lang="en-US" altLang="zh-CN" dirty="0"/>
              <a:t>T</a:t>
            </a:r>
            <a:r>
              <a:rPr lang="en-US" dirty="0" smtClean="0"/>
              <a:t>ransient </a:t>
            </a:r>
            <a:r>
              <a:rPr lang="en-US" dirty="0"/>
              <a:t>Session，</a:t>
            </a:r>
            <a:r>
              <a:rPr lang="zh-CN" altLang="en-US" dirty="0"/>
              <a:t>另外一种是 </a:t>
            </a:r>
            <a:r>
              <a:rPr lang="en-US" dirty="0"/>
              <a:t>Persistent Session，</a:t>
            </a:r>
            <a:r>
              <a:rPr lang="zh-CN" altLang="en-US" dirty="0"/>
              <a:t>用户可以通过在发送连接协议包的时候设置 </a:t>
            </a:r>
            <a:r>
              <a:rPr lang="en-US" dirty="0"/>
              <a:t>clean session </a:t>
            </a:r>
            <a:r>
              <a:rPr lang="zh-CN" altLang="en-US" dirty="0"/>
              <a:t>这个状态位来决定采用哪种 </a:t>
            </a:r>
            <a:r>
              <a:rPr lang="en-US" dirty="0"/>
              <a:t>session。</a:t>
            </a:r>
            <a:r>
              <a:rPr lang="zh-CN" altLang="en-US" dirty="0"/>
              <a:t>另外一个难点就是集群的管理，这里设计的框架是每个 </a:t>
            </a:r>
            <a:r>
              <a:rPr lang="en-US" dirty="0"/>
              <a:t>broker </a:t>
            </a:r>
            <a:r>
              <a:rPr lang="zh-CN" altLang="en-US" dirty="0"/>
              <a:t>都是对等，他们之间不存在什么主从关系，所以我们直接 </a:t>
            </a:r>
            <a:r>
              <a:rPr lang="en-US" dirty="0"/>
              <a:t>AKKA Cluster </a:t>
            </a:r>
            <a:r>
              <a:rPr lang="zh-CN" altLang="en-US" dirty="0"/>
              <a:t>这个框架作为集群管理，每个 </a:t>
            </a:r>
            <a:r>
              <a:rPr lang="en-US" dirty="0"/>
              <a:t>broker </a:t>
            </a:r>
            <a:r>
              <a:rPr lang="zh-CN" altLang="en-US" dirty="0"/>
              <a:t>都需要注册监听的时间包括 </a:t>
            </a:r>
            <a:r>
              <a:rPr lang="en-US" dirty="0" err="1"/>
              <a:t>MemberUp，MemberDown，MemberUnreachable，ClusterMemberState</a:t>
            </a:r>
            <a:r>
              <a:rPr lang="en-US" dirty="0"/>
              <a:t> </a:t>
            </a:r>
            <a:r>
              <a:rPr lang="zh-CN" altLang="en-US" dirty="0"/>
              <a:t>等事件，这样每个 </a:t>
            </a:r>
            <a:r>
              <a:rPr lang="en-US" dirty="0"/>
              <a:t>broker </a:t>
            </a:r>
            <a:r>
              <a:rPr lang="zh-CN" altLang="en-US" dirty="0"/>
              <a:t>就很可以很好的感知其他节点的状态，对内部的 </a:t>
            </a:r>
            <a:r>
              <a:rPr lang="en-US" dirty="0"/>
              <a:t>session </a:t>
            </a:r>
            <a:r>
              <a:rPr lang="zh-CN" altLang="en-US" dirty="0"/>
              <a:t>做相应的处理，</a:t>
            </a:r>
            <a:r>
              <a:rPr lang="en-US" dirty="0"/>
              <a:t>broker </a:t>
            </a:r>
            <a:r>
              <a:rPr lang="zh-CN" altLang="en-US" dirty="0"/>
              <a:t>和 </a:t>
            </a:r>
            <a:r>
              <a:rPr lang="en-US" dirty="0"/>
              <a:t>broker </a:t>
            </a:r>
            <a:r>
              <a:rPr lang="zh-CN" altLang="en-US" dirty="0"/>
              <a:t>之间的消息通知采用 </a:t>
            </a:r>
            <a:r>
              <a:rPr lang="en-US" dirty="0" err="1"/>
              <a:t>Akka</a:t>
            </a:r>
            <a:r>
              <a:rPr lang="en-US" dirty="0"/>
              <a:t> actor </a:t>
            </a:r>
            <a:r>
              <a:rPr lang="zh-CN" altLang="en-US" dirty="0"/>
              <a:t>来实现。</a:t>
            </a:r>
            <a:endParaRPr lang="en-US" dirty="0"/>
          </a:p>
        </p:txBody>
      </p:sp>
    </p:spTree>
    <p:extLst>
      <p:ext uri="{BB962C8B-B14F-4D97-AF65-F5344CB8AC3E}">
        <p14:creationId xmlns:p14="http://schemas.microsoft.com/office/powerpoint/2010/main" val="26044284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p>
          <a:p>
            <a:r>
              <a:rPr lang="en-US" dirty="0" smtClean="0"/>
              <a:t>public void </a:t>
            </a:r>
            <a:r>
              <a:rPr lang="en-US" dirty="0" err="1" smtClean="0"/>
              <a:t>clickFunction</a:t>
            </a:r>
            <a:r>
              <a:rPr lang="en-US" dirty="0" smtClean="0"/>
              <a:t>(View view) {</a:t>
            </a:r>
          </a:p>
          <a:p>
            <a:r>
              <a:rPr lang="en-US" dirty="0"/>
              <a:t> </a:t>
            </a:r>
            <a:r>
              <a:rPr lang="en-US" dirty="0" smtClean="0"/>
              <a:t> </a:t>
            </a:r>
            <a:r>
              <a:rPr lang="en-US" dirty="0" err="1" smtClean="0"/>
              <a:t>int</a:t>
            </a:r>
            <a:r>
              <a:rPr lang="en-US" dirty="0" smtClean="0"/>
              <a:t> id = </a:t>
            </a:r>
            <a:r>
              <a:rPr lang="en-US" dirty="0" err="1" smtClean="0"/>
              <a:t>view.getId</a:t>
            </a:r>
            <a:r>
              <a:rPr lang="en-US" dirty="0" smtClean="0"/>
              <a:t>();</a:t>
            </a:r>
          </a:p>
          <a:p>
            <a:r>
              <a:rPr lang="en-US" dirty="0"/>
              <a:t> </a:t>
            </a:r>
            <a:r>
              <a:rPr lang="en-US" dirty="0" smtClean="0"/>
              <a:t> switch (id) {</a:t>
            </a:r>
          </a:p>
          <a:p>
            <a:r>
              <a:rPr lang="en-US" dirty="0"/>
              <a:t> </a:t>
            </a:r>
            <a:r>
              <a:rPr lang="en-US" dirty="0" smtClean="0"/>
              <a:t>   case </a:t>
            </a:r>
            <a:r>
              <a:rPr lang="en-US" dirty="0" err="1" smtClean="0"/>
              <a:t>R.id.take_picture</a:t>
            </a:r>
            <a:r>
              <a:rPr lang="en-US" dirty="0" smtClean="0"/>
              <a:t>:</a:t>
            </a:r>
          </a:p>
          <a:p>
            <a:r>
              <a:rPr lang="en-US" dirty="0"/>
              <a:t> </a:t>
            </a:r>
            <a:r>
              <a:rPr lang="en-US" dirty="0" smtClean="0"/>
              <a:t>     /* Do </a:t>
            </a:r>
            <a:r>
              <a:rPr lang="en-US" dirty="0" err="1" smtClean="0"/>
              <a:t>sth</a:t>
            </a:r>
            <a:r>
              <a:rPr lang="en-US" dirty="0" smtClean="0"/>
              <a:t>. */</a:t>
            </a:r>
          </a:p>
          <a:p>
            <a:r>
              <a:rPr lang="en-US" dirty="0" smtClean="0"/>
              <a:t>      break;</a:t>
            </a:r>
          </a:p>
          <a:p>
            <a:r>
              <a:rPr lang="en-US" dirty="0"/>
              <a:t> </a:t>
            </a:r>
            <a:r>
              <a:rPr lang="en-US" dirty="0" smtClean="0"/>
              <a:t>   ………</a:t>
            </a:r>
          </a:p>
          <a:p>
            <a:r>
              <a:rPr lang="en-US" dirty="0"/>
              <a:t> </a:t>
            </a:r>
            <a:r>
              <a:rPr lang="en-US" dirty="0" smtClean="0"/>
              <a:t> }</a:t>
            </a:r>
          </a:p>
          <a:p>
            <a:r>
              <a:rPr lang="en-US" dirty="0"/>
              <a:t>}</a:t>
            </a:r>
          </a:p>
        </p:txBody>
      </p:sp>
    </p:spTree>
    <p:extLst>
      <p:ext uri="{BB962C8B-B14F-4D97-AF65-F5344CB8AC3E}">
        <p14:creationId xmlns:p14="http://schemas.microsoft.com/office/powerpoint/2010/main" val="2405584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extLst>
      <p:ext uri="{BB962C8B-B14F-4D97-AF65-F5344CB8AC3E}">
        <p14:creationId xmlns:p14="http://schemas.microsoft.com/office/powerpoint/2010/main" val="20204414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p>
          <a:p>
            <a:r>
              <a:rPr lang="zh-CN" altLang="en-US"/>
              <a:t>應用程式資訊：</a:t>
            </a:r>
            <a:r>
              <a:rPr lang="en-US"/>
              <a:t>AboutActivity.java，activity_about.xml</a:t>
            </a:r>
          </a:p>
          <a:p>
            <a:r>
              <a:rPr lang="zh-CN" altLang="en-US"/>
              <a:t>新增記事本：</a:t>
            </a:r>
            <a:r>
              <a:rPr lang="en-US"/>
              <a:t>ItemActivity.java，activity_item.xml</a:t>
            </a:r>
          </a:p>
        </p:txBody>
      </p:sp>
      <p:pic>
        <p:nvPicPr>
          <p:cNvPr id="2052" name="Picture 4" descr="AndroidTutorial5_02_04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5884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extLst>
      <p:ext uri="{BB962C8B-B14F-4D97-AF65-F5344CB8AC3E}">
        <p14:creationId xmlns:p14="http://schemas.microsoft.com/office/powerpoint/2010/main" val="42678122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p>
          <a:p>
            <a:endParaRPr lang="en-US" dirty="0"/>
          </a:p>
        </p:txBody>
      </p:sp>
      <p:pic>
        <p:nvPicPr>
          <p:cNvPr id="5122" name="Picture 2" descr="AndroidTutorial5_02_04_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09875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60772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08754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3"/>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3" name="Picture 5" descr="AndroidTutorial5_03_01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6645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extLst>
      <p:ext uri="{BB962C8B-B14F-4D97-AF65-F5344CB8AC3E}">
        <p14:creationId xmlns:p14="http://schemas.microsoft.com/office/powerpoint/2010/main" val="15663714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0333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036"/>
            <a:ext cx="10515600" cy="584786"/>
          </a:xfrm>
        </p:spPr>
        <p:txBody>
          <a:bodyPr>
            <a:normAutofit fontScale="90000"/>
          </a:bodyPr>
          <a:lstStyle/>
          <a:p>
            <a:r>
              <a:rPr lang="en-US" dirty="0"/>
              <a:t>Broker </a:t>
            </a:r>
            <a:r>
              <a:rPr lang="zh-CN" altLang="en-US" dirty="0"/>
              <a:t>内部服务框架</a:t>
            </a:r>
            <a:endParaRPr lang="en-US" dirty="0"/>
          </a:p>
        </p:txBody>
      </p:sp>
      <p:sp>
        <p:nvSpPr>
          <p:cNvPr id="3" name="Content Placeholder 2"/>
          <p:cNvSpPr>
            <a:spLocks noGrp="1"/>
          </p:cNvSpPr>
          <p:nvPr>
            <p:ph idx="1"/>
          </p:nvPr>
        </p:nvSpPr>
        <p:spPr>
          <a:xfrm>
            <a:off x="838200" y="852256"/>
            <a:ext cx="10515600" cy="5324707"/>
          </a:xfrm>
        </p:spPr>
        <p:txBody>
          <a:bodyPr>
            <a:normAutofit fontScale="55000" lnSpcReduction="20000"/>
          </a:bodyPr>
          <a:lstStyle/>
          <a:p>
            <a:pPr marL="0" indent="0">
              <a:buNone/>
            </a:pPr>
            <a:r>
              <a:rPr lang="zh-CN" altLang="en-US" dirty="0"/>
              <a:t>将内部服务抽象成为很多独立服务</a:t>
            </a:r>
            <a:r>
              <a:rPr lang="zh-CN" altLang="en-US" dirty="0" smtClean="0"/>
              <a:t>，这</a:t>
            </a:r>
            <a:r>
              <a:rPr lang="zh-CN" altLang="en-US" dirty="0"/>
              <a:t>些服务包括</a:t>
            </a:r>
            <a:r>
              <a:rPr lang="zh-CN" altLang="en-US" dirty="0" smtClean="0"/>
              <a:t>：</a:t>
            </a:r>
            <a:endParaRPr lang="en-US" altLang="zh-CN" dirty="0" smtClean="0"/>
          </a:p>
          <a:p>
            <a:r>
              <a:rPr lang="en-US" b="1" dirty="0"/>
              <a:t>Authentication and authorization </a:t>
            </a:r>
            <a:r>
              <a:rPr lang="en-US" b="1" dirty="0" smtClean="0"/>
              <a:t>service</a:t>
            </a:r>
          </a:p>
          <a:p>
            <a:pPr lvl="1"/>
            <a:r>
              <a:rPr lang="en-US" b="1" dirty="0" smtClean="0"/>
              <a:t>a</a:t>
            </a:r>
            <a:r>
              <a:rPr lang="en-US" b="1" dirty="0"/>
              <a:t>)</a:t>
            </a:r>
            <a:r>
              <a:rPr lang="en-US" dirty="0"/>
              <a:t>  </a:t>
            </a:r>
            <a:r>
              <a:rPr lang="zh-CN" altLang="en-US" dirty="0"/>
              <a:t>该服务负责用户名，密码等认证方式的鉴权，以及每个 </a:t>
            </a:r>
            <a:r>
              <a:rPr lang="en-US" dirty="0"/>
              <a:t>client </a:t>
            </a:r>
            <a:r>
              <a:rPr lang="zh-CN" altLang="en-US" dirty="0"/>
              <a:t>对于那些主题有权限进行读和写，后台数据全部保存在 </a:t>
            </a:r>
            <a:r>
              <a:rPr lang="en-US" dirty="0" err="1"/>
              <a:t>Mysql</a:t>
            </a:r>
            <a:r>
              <a:rPr lang="en-US" dirty="0"/>
              <a:t>，</a:t>
            </a:r>
            <a:r>
              <a:rPr lang="zh-CN" altLang="en-US" dirty="0"/>
              <a:t>通过 </a:t>
            </a:r>
            <a:r>
              <a:rPr lang="en-US" dirty="0" err="1"/>
              <a:t>redis</a:t>
            </a:r>
            <a:r>
              <a:rPr lang="en-US" dirty="0"/>
              <a:t> </a:t>
            </a:r>
            <a:r>
              <a:rPr lang="zh-CN" altLang="en-US" dirty="0"/>
              <a:t>做 </a:t>
            </a:r>
            <a:r>
              <a:rPr lang="en-US" dirty="0"/>
              <a:t>cache </a:t>
            </a:r>
            <a:r>
              <a:rPr lang="zh-CN" altLang="en-US" dirty="0"/>
              <a:t>加速，当然也做 </a:t>
            </a:r>
            <a:r>
              <a:rPr lang="en-US" dirty="0"/>
              <a:t>in memory </a:t>
            </a:r>
            <a:r>
              <a:rPr lang="zh-CN" altLang="en-US" dirty="0"/>
              <a:t>的 </a:t>
            </a:r>
            <a:r>
              <a:rPr lang="en-US" dirty="0"/>
              <a:t>cache </a:t>
            </a:r>
            <a:r>
              <a:rPr lang="zh-CN" altLang="en-US" dirty="0"/>
              <a:t>加速，</a:t>
            </a:r>
            <a:r>
              <a:rPr lang="en-US" dirty="0"/>
              <a:t>cache </a:t>
            </a:r>
            <a:r>
              <a:rPr lang="zh-CN" altLang="en-US" dirty="0"/>
              <a:t>回收机制采用 </a:t>
            </a:r>
            <a:r>
              <a:rPr lang="en-US" dirty="0"/>
              <a:t>LRU </a:t>
            </a:r>
            <a:r>
              <a:rPr lang="zh-CN" altLang="en-US" dirty="0"/>
              <a:t>策略</a:t>
            </a:r>
          </a:p>
          <a:p>
            <a:r>
              <a:rPr lang="en-US" b="1" dirty="0"/>
              <a:t>Session </a:t>
            </a:r>
            <a:r>
              <a:rPr lang="en-US" b="1" dirty="0" smtClean="0"/>
              <a:t>Manager</a:t>
            </a:r>
          </a:p>
          <a:p>
            <a:pPr lvl="1"/>
            <a:r>
              <a:rPr lang="en-US" b="1" dirty="0" smtClean="0"/>
              <a:t>a</a:t>
            </a:r>
            <a:r>
              <a:rPr lang="en-US" b="1" dirty="0"/>
              <a:t>)</a:t>
            </a:r>
            <a:r>
              <a:rPr lang="en-US" dirty="0"/>
              <a:t>  </a:t>
            </a:r>
            <a:r>
              <a:rPr lang="zh-CN" altLang="en-US" dirty="0"/>
              <a:t>持久化 </a:t>
            </a:r>
            <a:r>
              <a:rPr lang="en-US" dirty="0"/>
              <a:t>session </a:t>
            </a:r>
            <a:r>
              <a:rPr lang="zh-CN" altLang="en-US" dirty="0"/>
              <a:t>管理，包括 </a:t>
            </a:r>
            <a:r>
              <a:rPr lang="en-US" dirty="0"/>
              <a:t>session </a:t>
            </a:r>
            <a:r>
              <a:rPr lang="zh-CN" altLang="en-US" dirty="0"/>
              <a:t>订阅什么主题，以及对应的 </a:t>
            </a:r>
            <a:r>
              <a:rPr lang="en-US" dirty="0"/>
              <a:t>persistent queue，</a:t>
            </a:r>
            <a:r>
              <a:rPr lang="zh-CN" altLang="en-US" dirty="0"/>
              <a:t>该 </a:t>
            </a:r>
            <a:r>
              <a:rPr lang="en-US" dirty="0"/>
              <a:t>session </a:t>
            </a:r>
            <a:r>
              <a:rPr lang="zh-CN" altLang="en-US" dirty="0"/>
              <a:t>需要在每个 </a:t>
            </a:r>
            <a:r>
              <a:rPr lang="en-US" dirty="0"/>
              <a:t>broker </a:t>
            </a:r>
            <a:r>
              <a:rPr lang="zh-CN" altLang="en-US" dirty="0"/>
              <a:t>都同步一份，这样可以有效解决高可用性的问题，比如 </a:t>
            </a:r>
            <a:r>
              <a:rPr lang="en-US" dirty="0"/>
              <a:t>crash </a:t>
            </a:r>
            <a:r>
              <a:rPr lang="zh-CN" altLang="en-US" dirty="0"/>
              <a:t>之后，不会受到影响</a:t>
            </a:r>
          </a:p>
          <a:p>
            <a:pPr lvl="1"/>
            <a:r>
              <a:rPr lang="en-US" b="1" dirty="0"/>
              <a:t>b)</a:t>
            </a:r>
            <a:r>
              <a:rPr lang="en-US" dirty="0"/>
              <a:t>  </a:t>
            </a:r>
            <a:r>
              <a:rPr lang="zh-CN" altLang="en-US" dirty="0"/>
              <a:t>非持久化 </a:t>
            </a:r>
            <a:r>
              <a:rPr lang="en-US" dirty="0"/>
              <a:t>session </a:t>
            </a:r>
            <a:r>
              <a:rPr lang="zh-CN" altLang="en-US" dirty="0"/>
              <a:t>管理，包括 </a:t>
            </a:r>
            <a:r>
              <a:rPr lang="en-US" dirty="0"/>
              <a:t>session </a:t>
            </a:r>
            <a:r>
              <a:rPr lang="zh-CN" altLang="en-US" dirty="0"/>
              <a:t>订阅什么主题，以及对应的 </a:t>
            </a:r>
            <a:r>
              <a:rPr lang="en-US" dirty="0"/>
              <a:t>transient queue，</a:t>
            </a:r>
            <a:r>
              <a:rPr lang="zh-CN" altLang="en-US" dirty="0"/>
              <a:t>该 </a:t>
            </a:r>
            <a:r>
              <a:rPr lang="en-US" dirty="0"/>
              <a:t>session </a:t>
            </a:r>
            <a:r>
              <a:rPr lang="zh-CN" altLang="en-US" dirty="0"/>
              <a:t>只需要在连接机器上保持，不需要同步到其他的 </a:t>
            </a:r>
            <a:r>
              <a:rPr lang="en-US" dirty="0"/>
              <a:t>broker </a:t>
            </a:r>
            <a:r>
              <a:rPr lang="zh-CN" altLang="en-US" dirty="0"/>
              <a:t>上，如果对应的 </a:t>
            </a:r>
            <a:r>
              <a:rPr lang="en-US" dirty="0"/>
              <a:t>client </a:t>
            </a:r>
            <a:r>
              <a:rPr lang="zh-CN" altLang="en-US" dirty="0"/>
              <a:t>和 </a:t>
            </a:r>
            <a:r>
              <a:rPr lang="en-US" dirty="0"/>
              <a:t>broker </a:t>
            </a:r>
            <a:r>
              <a:rPr lang="zh-CN" altLang="en-US" dirty="0"/>
              <a:t>失去连接之后，对应 </a:t>
            </a:r>
            <a:r>
              <a:rPr lang="en-US" dirty="0"/>
              <a:t>session </a:t>
            </a:r>
            <a:r>
              <a:rPr lang="zh-CN" altLang="en-US" dirty="0"/>
              <a:t>信息就会被清除掉</a:t>
            </a:r>
          </a:p>
          <a:p>
            <a:r>
              <a:rPr lang="en-US" b="1" dirty="0"/>
              <a:t>Event </a:t>
            </a:r>
            <a:r>
              <a:rPr lang="en-US" b="1" dirty="0" smtClean="0"/>
              <a:t>Service</a:t>
            </a:r>
          </a:p>
          <a:p>
            <a:pPr lvl="1"/>
            <a:r>
              <a:rPr lang="en-US" b="1" dirty="0" smtClean="0"/>
              <a:t>a</a:t>
            </a:r>
            <a:r>
              <a:rPr lang="en-US" b="1" dirty="0"/>
              <a:t>)</a:t>
            </a:r>
            <a:r>
              <a:rPr lang="en-US" dirty="0"/>
              <a:t>  </a:t>
            </a:r>
            <a:r>
              <a:rPr lang="zh-CN" altLang="en-US" dirty="0"/>
              <a:t>负责将连接，订阅等事件发送给每个 </a:t>
            </a:r>
            <a:r>
              <a:rPr lang="en-US" dirty="0"/>
              <a:t>broker，</a:t>
            </a:r>
            <a:r>
              <a:rPr lang="zh-CN" altLang="en-US" dirty="0"/>
              <a:t>对于每个连接事件，我们都需要将该消息推送给 </a:t>
            </a:r>
            <a:r>
              <a:rPr lang="en-US" dirty="0"/>
              <a:t>event service，</a:t>
            </a:r>
            <a:r>
              <a:rPr lang="zh-CN" altLang="en-US" dirty="0"/>
              <a:t>还有就是每个 </a:t>
            </a:r>
            <a:r>
              <a:rPr lang="en-US" dirty="0"/>
              <a:t>client </a:t>
            </a:r>
            <a:r>
              <a:rPr lang="zh-CN" altLang="en-US" dirty="0"/>
              <a:t>的订阅主题，取消订阅主题的事件，目前 </a:t>
            </a:r>
            <a:r>
              <a:rPr lang="en-US" dirty="0"/>
              <a:t>event service </a:t>
            </a:r>
            <a:r>
              <a:rPr lang="zh-CN" altLang="en-US" dirty="0"/>
              <a:t>的后端实现采用 </a:t>
            </a:r>
            <a:r>
              <a:rPr lang="en-US" dirty="0"/>
              <a:t>Kafka </a:t>
            </a:r>
            <a:r>
              <a:rPr lang="zh-CN" altLang="en-US" dirty="0"/>
              <a:t>做的，当然也可以通过 </a:t>
            </a:r>
            <a:r>
              <a:rPr lang="en-US" dirty="0" err="1"/>
              <a:t>Akka</a:t>
            </a:r>
            <a:r>
              <a:rPr lang="en-US" dirty="0"/>
              <a:t> </a:t>
            </a:r>
            <a:r>
              <a:rPr lang="zh-CN" altLang="en-US" dirty="0"/>
              <a:t>本身提供的功能来做，考虑到需要持久化，所以采用了 </a:t>
            </a:r>
            <a:r>
              <a:rPr lang="en-US" dirty="0"/>
              <a:t>Kafka，</a:t>
            </a:r>
            <a:r>
              <a:rPr lang="zh-CN" altLang="en-US" dirty="0"/>
              <a:t>后期我们减少对 </a:t>
            </a:r>
            <a:r>
              <a:rPr lang="en-US" dirty="0"/>
              <a:t>Kafka </a:t>
            </a:r>
            <a:r>
              <a:rPr lang="zh-CN" altLang="en-US" dirty="0"/>
              <a:t>的依赖</a:t>
            </a:r>
          </a:p>
          <a:p>
            <a:r>
              <a:rPr lang="en-US" b="1" dirty="0"/>
              <a:t>Session State metadata </a:t>
            </a:r>
            <a:r>
              <a:rPr lang="en-US" b="1" dirty="0" smtClean="0"/>
              <a:t>service</a:t>
            </a:r>
          </a:p>
          <a:p>
            <a:pPr lvl="1"/>
            <a:r>
              <a:rPr lang="en-US" b="1" dirty="0" smtClean="0"/>
              <a:t>a</a:t>
            </a:r>
            <a:r>
              <a:rPr lang="en-US" b="1" dirty="0"/>
              <a:t>)</a:t>
            </a:r>
            <a:r>
              <a:rPr lang="en-US" dirty="0"/>
              <a:t>  </a:t>
            </a:r>
            <a:r>
              <a:rPr lang="zh-CN" altLang="en-US" dirty="0"/>
              <a:t>负责持久化 </a:t>
            </a:r>
            <a:r>
              <a:rPr lang="en-US" dirty="0"/>
              <a:t>session metadata </a:t>
            </a:r>
            <a:r>
              <a:rPr lang="zh-CN" altLang="en-US" dirty="0"/>
              <a:t>数据存储，该服务从 </a:t>
            </a:r>
            <a:r>
              <a:rPr lang="en-US" dirty="0"/>
              <a:t>Event Service </a:t>
            </a:r>
            <a:r>
              <a:rPr lang="zh-CN" altLang="en-US" dirty="0"/>
              <a:t>订阅数据，然后决定哪些数据需要持久化到后端存储（采用 </a:t>
            </a:r>
            <a:r>
              <a:rPr lang="en-US" dirty="0" err="1"/>
              <a:t>Hbase</a:t>
            </a:r>
            <a:r>
              <a:rPr lang="en-US" dirty="0"/>
              <a:t> </a:t>
            </a:r>
            <a:r>
              <a:rPr lang="zh-CN" altLang="en-US" dirty="0"/>
              <a:t>做持久化存储），目前主要是存储持久化 </a:t>
            </a:r>
            <a:r>
              <a:rPr lang="en-US" dirty="0"/>
              <a:t>session </a:t>
            </a:r>
            <a:r>
              <a:rPr lang="zh-CN" altLang="en-US" dirty="0"/>
              <a:t>相关的信息</a:t>
            </a:r>
          </a:p>
          <a:p>
            <a:r>
              <a:rPr lang="en-US" b="1" dirty="0"/>
              <a:t>Queue </a:t>
            </a:r>
            <a:r>
              <a:rPr lang="en-US" b="1" dirty="0" smtClean="0"/>
              <a:t>Service</a:t>
            </a:r>
          </a:p>
          <a:p>
            <a:pPr lvl="1"/>
            <a:r>
              <a:rPr lang="en-US" b="1" dirty="0" smtClean="0"/>
              <a:t>a</a:t>
            </a:r>
            <a:r>
              <a:rPr lang="en-US" b="1" dirty="0"/>
              <a:t>)</a:t>
            </a:r>
            <a:r>
              <a:rPr lang="en-US" dirty="0"/>
              <a:t>  </a:t>
            </a:r>
            <a:r>
              <a:rPr lang="zh-CN" altLang="en-US" dirty="0"/>
              <a:t>管理以及分配 </a:t>
            </a:r>
            <a:r>
              <a:rPr lang="en-US" dirty="0"/>
              <a:t>queue，</a:t>
            </a:r>
            <a:r>
              <a:rPr lang="zh-CN" altLang="en-US" dirty="0"/>
              <a:t>这里的 </a:t>
            </a:r>
            <a:r>
              <a:rPr lang="en-US" dirty="0"/>
              <a:t>queue </a:t>
            </a:r>
            <a:r>
              <a:rPr lang="zh-CN" altLang="en-US" dirty="0"/>
              <a:t>分为两种，一种是 </a:t>
            </a:r>
            <a:r>
              <a:rPr lang="en-US" dirty="0"/>
              <a:t>transient queue，</a:t>
            </a:r>
            <a:r>
              <a:rPr lang="zh-CN" altLang="en-US" dirty="0"/>
              <a:t>一种是 </a:t>
            </a:r>
            <a:r>
              <a:rPr lang="en-US" dirty="0"/>
              <a:t>persistent </a:t>
            </a:r>
            <a:r>
              <a:rPr lang="en-US" dirty="0" err="1"/>
              <a:t>queue，transient</a:t>
            </a:r>
            <a:r>
              <a:rPr lang="en-US" dirty="0"/>
              <a:t> queue </a:t>
            </a:r>
            <a:r>
              <a:rPr lang="zh-CN" altLang="en-US" dirty="0"/>
              <a:t>是采用 </a:t>
            </a:r>
            <a:r>
              <a:rPr lang="en-US" dirty="0"/>
              <a:t>in memory </a:t>
            </a:r>
            <a:r>
              <a:rPr lang="zh-CN" altLang="en-US" dirty="0"/>
              <a:t>的方式实现，</a:t>
            </a:r>
            <a:r>
              <a:rPr lang="en-US" dirty="0"/>
              <a:t>persistent queue </a:t>
            </a:r>
            <a:r>
              <a:rPr lang="zh-CN" altLang="en-US" dirty="0"/>
              <a:t>是采用 </a:t>
            </a:r>
            <a:r>
              <a:rPr lang="en-US" dirty="0" err="1"/>
              <a:t>Hbase</a:t>
            </a:r>
            <a:r>
              <a:rPr lang="en-US" dirty="0"/>
              <a:t> </a:t>
            </a:r>
            <a:r>
              <a:rPr lang="zh-CN" altLang="en-US" dirty="0"/>
              <a:t>实现。</a:t>
            </a:r>
            <a:r>
              <a:rPr lang="en-US" dirty="0"/>
              <a:t>Transient queue </a:t>
            </a:r>
            <a:r>
              <a:rPr lang="zh-CN" altLang="en-US" dirty="0"/>
              <a:t>是为 </a:t>
            </a:r>
            <a:r>
              <a:rPr lang="en-US" dirty="0"/>
              <a:t>transient session </a:t>
            </a:r>
            <a:r>
              <a:rPr lang="zh-CN" altLang="en-US" dirty="0"/>
              <a:t>创建的，</a:t>
            </a:r>
            <a:r>
              <a:rPr lang="en-US" dirty="0"/>
              <a:t>persistent queue </a:t>
            </a:r>
            <a:r>
              <a:rPr lang="zh-CN" altLang="en-US" dirty="0"/>
              <a:t>是为 </a:t>
            </a:r>
            <a:r>
              <a:rPr lang="en-US" dirty="0"/>
              <a:t>persistent session </a:t>
            </a:r>
            <a:r>
              <a:rPr lang="zh-CN" altLang="en-US" dirty="0"/>
              <a:t>创建。</a:t>
            </a:r>
            <a:r>
              <a:rPr lang="en-US" dirty="0"/>
              <a:t>Persistent session </a:t>
            </a:r>
            <a:r>
              <a:rPr lang="zh-CN" altLang="en-US" dirty="0"/>
              <a:t>的特点就是即使该 </a:t>
            </a:r>
            <a:r>
              <a:rPr lang="en-US" dirty="0"/>
              <a:t>session </a:t>
            </a:r>
            <a:r>
              <a:rPr lang="zh-CN" altLang="en-US" dirty="0"/>
              <a:t>对应的连接断开了，我们也需维护该 </a:t>
            </a:r>
            <a:r>
              <a:rPr lang="en-US" dirty="0"/>
              <a:t>session，</a:t>
            </a:r>
            <a:r>
              <a:rPr lang="zh-CN" altLang="en-US" dirty="0"/>
              <a:t>以及该 </a:t>
            </a:r>
            <a:r>
              <a:rPr lang="en-US" dirty="0"/>
              <a:t>session </a:t>
            </a:r>
            <a:r>
              <a:rPr lang="zh-CN" altLang="en-US" dirty="0"/>
              <a:t>订阅的数据，以便下次这个 </a:t>
            </a:r>
            <a:r>
              <a:rPr lang="en-US" dirty="0"/>
              <a:t>client </a:t>
            </a:r>
            <a:r>
              <a:rPr lang="zh-CN" altLang="en-US" dirty="0"/>
              <a:t>重新连接上来之后，自动恢复 </a:t>
            </a:r>
            <a:r>
              <a:rPr lang="en-US" dirty="0"/>
              <a:t>session </a:t>
            </a:r>
            <a:r>
              <a:rPr lang="zh-CN" altLang="en-US" dirty="0"/>
              <a:t>的状态，还有下发没有处理完的订阅数据</a:t>
            </a:r>
          </a:p>
          <a:p>
            <a:r>
              <a:rPr lang="en-US" b="1" dirty="0"/>
              <a:t>Quota </a:t>
            </a:r>
            <a:r>
              <a:rPr lang="en-US" b="1" dirty="0" smtClean="0"/>
              <a:t>Service</a:t>
            </a:r>
          </a:p>
          <a:p>
            <a:pPr lvl="1"/>
            <a:r>
              <a:rPr lang="en-US" b="1" dirty="0" smtClean="0"/>
              <a:t>a</a:t>
            </a:r>
            <a:r>
              <a:rPr lang="en-US" b="1" dirty="0"/>
              <a:t>)</a:t>
            </a:r>
            <a:r>
              <a:rPr lang="en-US" dirty="0"/>
              <a:t>  </a:t>
            </a:r>
            <a:r>
              <a:rPr lang="zh-CN" altLang="en-US" dirty="0"/>
              <a:t>管理包括并发连接数，上行带宽，下行带宽的限制</a:t>
            </a:r>
          </a:p>
          <a:p>
            <a:r>
              <a:rPr lang="en-US" b="1" dirty="0"/>
              <a:t>Metric </a:t>
            </a:r>
            <a:r>
              <a:rPr lang="en-US" b="1" dirty="0" smtClean="0"/>
              <a:t>Service</a:t>
            </a:r>
          </a:p>
          <a:p>
            <a:pPr lvl="1"/>
            <a:r>
              <a:rPr lang="en-US" b="1" dirty="0" smtClean="0"/>
              <a:t>a</a:t>
            </a:r>
            <a:r>
              <a:rPr lang="en-US" b="1" dirty="0"/>
              <a:t>) </a:t>
            </a:r>
            <a:r>
              <a:rPr lang="en-US" dirty="0"/>
              <a:t> </a:t>
            </a:r>
            <a:r>
              <a:rPr lang="zh-CN" altLang="en-US" dirty="0"/>
              <a:t>监控服务的并发连接数，并发消息数，当前流量，服务运行指标，包括 </a:t>
            </a:r>
            <a:r>
              <a:rPr lang="en-US" dirty="0" err="1"/>
              <a:t>CPU，memory</a:t>
            </a:r>
            <a:r>
              <a:rPr lang="en-US" dirty="0"/>
              <a:t>，</a:t>
            </a:r>
            <a:r>
              <a:rPr lang="zh-CN" altLang="en-US" dirty="0"/>
              <a:t>网络等相关指标</a:t>
            </a:r>
          </a:p>
          <a:p>
            <a:pPr marL="0" indent="0">
              <a:buNone/>
            </a:pPr>
            <a:endParaRPr lang="en-US" dirty="0"/>
          </a:p>
        </p:txBody>
      </p:sp>
    </p:spTree>
    <p:extLst>
      <p:ext uri="{BB962C8B-B14F-4D97-AF65-F5344CB8AC3E}">
        <p14:creationId xmlns:p14="http://schemas.microsoft.com/office/powerpoint/2010/main" val="36773475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63182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8800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p>
          <a:p>
            <a:pPr marL="285750" indent="-285750">
              <a:buFont typeface="Arial" panose="020B0604020202020204" pitchFamily="34" charset="0"/>
              <a:buChar char="•"/>
            </a:pPr>
            <a:r>
              <a:rPr lang="en-US" dirty="0" err="1"/>
              <a:t>EditTextPreference</a:t>
            </a:r>
            <a:r>
              <a:rPr lang="en-US" dirty="0"/>
              <a:t> – </a:t>
            </a:r>
            <a:r>
              <a:rPr lang="zh-CN" altLang="en-US" dirty="0"/>
              <a:t>使用對話框讓使用者輸入文字資料。</a:t>
            </a:r>
          </a:p>
          <a:p>
            <a:pPr marL="285750" indent="-285750">
              <a:buFont typeface="Arial" panose="020B0604020202020204" pitchFamily="34"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p>
          <a:p>
            <a:pPr marL="285750" indent="-285750">
              <a:buFont typeface="Arial" panose="020B0604020202020204" pitchFamily="34"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p>
          <a:p>
            <a:pPr marL="285750" indent="-285750">
              <a:buFont typeface="Arial" panose="020B0604020202020204" pitchFamily="34" charset="0"/>
              <a:buChar char="•"/>
            </a:pPr>
            <a:r>
              <a:rPr lang="en-US" dirty="0" err="1"/>
              <a:t>ListPreference</a:t>
            </a:r>
            <a:r>
              <a:rPr lang="en-US" dirty="0"/>
              <a:t> – </a:t>
            </a:r>
            <a:r>
              <a:rPr lang="zh-CN" altLang="en-US" dirty="0"/>
              <a:t>使用對話框讓使用者在列表中選擇一個項目，儲存字串資料。</a:t>
            </a:r>
          </a:p>
          <a:p>
            <a:pPr marL="285750" indent="-285750">
              <a:buFont typeface="Arial" panose="020B0604020202020204" pitchFamily="34"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p>
          <a:p>
            <a:pPr marL="285750" indent="-285750">
              <a:buFont typeface="Arial" panose="020B0604020202020204" pitchFamily="34" charset="0"/>
              <a:buChar char="•"/>
            </a:pPr>
            <a:r>
              <a:rPr lang="en-US" dirty="0" err="1"/>
              <a:t>RingtonePreference</a:t>
            </a:r>
            <a:r>
              <a:rPr lang="en-US" dirty="0"/>
              <a:t> – </a:t>
            </a:r>
            <a:r>
              <a:rPr lang="zh-CN" altLang="en-US" dirty="0"/>
              <a:t>開啟系統內建選擇來電鈴聲的對話框讓使用者選擇，儲存文字資料。</a:t>
            </a:r>
          </a:p>
          <a:p>
            <a:pPr marL="285750" indent="-285750">
              <a:buFont typeface="Arial" panose="020B0604020202020204" pitchFamily="34" charset="0"/>
              <a:buChar char="•"/>
            </a:pPr>
            <a:r>
              <a:rPr lang="en-US" dirty="0" err="1"/>
              <a:t>PreferenceCategory</a:t>
            </a:r>
            <a:r>
              <a:rPr lang="en-US" dirty="0"/>
              <a:t> – </a:t>
            </a:r>
            <a:r>
              <a:rPr lang="zh-CN" altLang="en-US" dirty="0"/>
              <a:t>用來執行設定資料的分組。</a:t>
            </a:r>
          </a:p>
          <a:p>
            <a:pPr marL="285750" indent="-285750">
              <a:buFont typeface="Arial" panose="020B0604020202020204" pitchFamily="34"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extLst>
      <p:ext uri="{BB962C8B-B14F-4D97-AF65-F5344CB8AC3E}">
        <p14:creationId xmlns:p14="http://schemas.microsoft.com/office/powerpoint/2010/main" val="21422928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2"/>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extLst>
      <p:ext uri="{BB962C8B-B14F-4D97-AF65-F5344CB8AC3E}">
        <p14:creationId xmlns:p14="http://schemas.microsoft.com/office/powerpoint/2010/main" val="29472009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48372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2"/>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82961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34332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62071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extLst>
      <p:ext uri="{BB962C8B-B14F-4D97-AF65-F5344CB8AC3E}">
        <p14:creationId xmlns:p14="http://schemas.microsoft.com/office/powerpoint/2010/main" val="4789265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panose="020B0604020202020204" pitchFamily="34" charset="0"/>
            </a:endParaRPr>
          </a:p>
        </p:txBody>
      </p:sp>
    </p:spTree>
    <p:extLst>
      <p:ext uri="{BB962C8B-B14F-4D97-AF65-F5344CB8AC3E}">
        <p14:creationId xmlns:p14="http://schemas.microsoft.com/office/powerpoint/2010/main" val="2162269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530"/>
            <a:ext cx="10515600" cy="646929"/>
          </a:xfrm>
        </p:spPr>
        <p:txBody>
          <a:bodyPr>
            <a:normAutofit fontScale="90000"/>
          </a:bodyPr>
          <a:lstStyle/>
          <a:p>
            <a:r>
              <a:rPr lang="en-US" dirty="0"/>
              <a:t>Broker </a:t>
            </a:r>
            <a:r>
              <a:rPr lang="zh-CN" altLang="en-US" dirty="0"/>
              <a:t>内部服务框架</a:t>
            </a:r>
            <a:endParaRPr lang="en-US" dirty="0"/>
          </a:p>
        </p:txBody>
      </p:sp>
      <p:pic>
        <p:nvPicPr>
          <p:cNvPr id="1026" name="Picture 2" descr="http://www.linuxeden.com/wp-content/uploads/2017/06/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20" y="1775535"/>
            <a:ext cx="5276850" cy="3476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linuxeden.com/wp-content/uploads/2017/06/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088" y="1775535"/>
            <a:ext cx="527685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96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1407855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45690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smtClean="0">
                <a:solidFill>
                  <a:srgbClr val="808080"/>
                </a:solidFill>
                <a:latin typeface="Consolas" panose="020B0609020204030204" pitchFamily="49" charset="0"/>
              </a:rPr>
              <a:t>Inside MainActivity.java: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87145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最後是刪除記事資料的部份，同樣在「</a:t>
            </a:r>
            <a:r>
              <a:rPr lang="en-US" altLang="zh-TW" dirty="0" err="1">
                <a:solidFill>
                  <a:srgbClr val="000000"/>
                </a:solidFill>
                <a:latin typeface="微軟正黑體" panose="020B0604030504040204" pitchFamily="34" charset="-120"/>
                <a:ea typeface="微軟正黑體" panose="020B0604030504040204" pitchFamily="34" charset="-120"/>
              </a:rPr>
              <a:t>MainActivity</a:t>
            </a:r>
            <a:r>
              <a:rPr lang="zh-TW" altLang="en-US" dirty="0">
                <a:solidFill>
                  <a:srgbClr val="000000"/>
                </a:solidFill>
                <a:latin typeface="微軟正黑體" panose="020B0604030504040204" pitchFamily="34" charset="-120"/>
                <a:ea typeface="微軟正黑體" panose="020B0604030504040204" pitchFamily="34" charset="-120"/>
              </a:rPr>
              <a:t>」類別，找到「</a:t>
            </a:r>
            <a:r>
              <a:rPr lang="en-US" altLang="zh-TW" dirty="0" err="1">
                <a:solidFill>
                  <a:srgbClr val="000000"/>
                </a:solidFill>
                <a:latin typeface="微軟正黑體" panose="020B0604030504040204" pitchFamily="34" charset="-120"/>
                <a:ea typeface="微軟正黑體" panose="020B0604030504040204" pitchFamily="34" charset="-120"/>
              </a:rPr>
              <a:t>clickMenuItem</a:t>
            </a:r>
            <a:r>
              <a:rPr lang="zh-TW" altLang="en-US" dirty="0">
                <a:solidFill>
                  <a:srgbClr val="000000"/>
                </a:solidFill>
                <a:latin typeface="微軟正黑體" panose="020B0604030504040204" pitchFamily="34" charset="-120"/>
                <a:ea typeface="微軟正黑體"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84388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extLst>
      <p:ext uri="{BB962C8B-B14F-4D97-AF65-F5344CB8AC3E}">
        <p14:creationId xmlns:p14="http://schemas.microsoft.com/office/powerpoint/2010/main" val="7509675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735335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326757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036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開啟在「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同樣在「</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processViews</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方法，參考下列的程式碼，加入取得顯示照片</a:t>
            </a:r>
            <a:r>
              <a:rPr lang="en-US" dirty="0" err="1">
                <a:solidFill>
                  <a:srgbClr val="000000"/>
                </a:solidFill>
                <a:latin typeface="微軟正黑體" panose="020B0604030504040204" pitchFamily="34" charset="-120"/>
                <a:ea typeface="微軟正黑體" panose="020B0604030504040204" pitchFamily="34" charset="-120"/>
              </a:rPr>
              <a:t>ImageView</a:t>
            </a:r>
            <a:r>
              <a:rPr lang="zh-CN" altLang="en-US" dirty="0">
                <a:solidFill>
                  <a:srgbClr val="000000"/>
                </a:solidFill>
                <a:latin typeface="微軟正黑體" panose="020B0604030504040204" pitchFamily="34" charset="-120"/>
                <a:ea typeface="微軟正黑體"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同樣在「</a:t>
            </a:r>
            <a:r>
              <a:rPr lang="en-US" altLang="zh-TW" dirty="0" err="1">
                <a:solidFill>
                  <a:srgbClr val="000000"/>
                </a:solidFill>
                <a:latin typeface="微軟正黑體" panose="020B0604030504040204" pitchFamily="34" charset="-120"/>
                <a:ea typeface="微軟正黑體" panose="020B0604030504040204" pitchFamily="34" charset="-120"/>
              </a:rPr>
              <a:t>ItemActivity</a:t>
            </a:r>
            <a:r>
              <a:rPr lang="zh-TW" altLang="en-US" dirty="0">
                <a:solidFill>
                  <a:srgbClr val="000000"/>
                </a:solidFill>
                <a:latin typeface="微軟正黑體" panose="020B0604030504040204" pitchFamily="34" charset="-120"/>
                <a:ea typeface="微軟正黑體" panose="020B0604030504040204" pitchFamily="34" charset="-120"/>
              </a:rPr>
              <a:t>」類別，找到「</a:t>
            </a:r>
            <a:r>
              <a:rPr lang="en-US" altLang="zh-TW" dirty="0" err="1">
                <a:solidFill>
                  <a:srgbClr val="000000"/>
                </a:solidFill>
                <a:latin typeface="微軟正黑體" panose="020B0604030504040204" pitchFamily="34" charset="-120"/>
                <a:ea typeface="微軟正黑體" panose="020B0604030504040204" pitchFamily="34" charset="-120"/>
              </a:rPr>
              <a:t>clickFunction</a:t>
            </a:r>
            <a:r>
              <a:rPr lang="zh-TW" altLang="en-US" dirty="0">
                <a:solidFill>
                  <a:srgbClr val="000000"/>
                </a:solidFill>
                <a:latin typeface="微軟正黑體" panose="020B0604030504040204" pitchFamily="34" charset="-120"/>
                <a:ea typeface="微軟正黑體"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8387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同樣在「</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onActivityResult</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同樣在「</a:t>
            </a:r>
            <a:r>
              <a:rPr lang="en-US" altLang="zh-TW" dirty="0" err="1">
                <a:solidFill>
                  <a:srgbClr val="000000"/>
                </a:solidFill>
                <a:latin typeface="微軟正黑體" panose="020B0604030504040204" pitchFamily="34" charset="-120"/>
                <a:ea typeface="微軟正黑體" panose="020B0604030504040204" pitchFamily="34" charset="-120"/>
              </a:rPr>
              <a:t>ItemActivity</a:t>
            </a:r>
            <a:r>
              <a:rPr lang="zh-TW" altLang="en-US" dirty="0">
                <a:solidFill>
                  <a:srgbClr val="000000"/>
                </a:solidFill>
                <a:latin typeface="微軟正黑體" panose="020B0604030504040204" pitchFamily="34" charset="-120"/>
                <a:ea typeface="微軟正黑體" panose="020B0604030504040204" pitchFamily="34" charset="-120"/>
              </a:rPr>
              <a:t>」類別，新增覆寫「</a:t>
            </a:r>
            <a:r>
              <a:rPr lang="en-US" altLang="zh-TW" dirty="0" err="1">
                <a:solidFill>
                  <a:srgbClr val="000000"/>
                </a:solidFill>
                <a:latin typeface="微軟正黑體" panose="020B0604030504040204" pitchFamily="34" charset="-120"/>
                <a:ea typeface="微軟正黑體" panose="020B0604030504040204" pitchFamily="34" charset="-120"/>
              </a:rPr>
              <a:t>onResume</a:t>
            </a:r>
            <a:r>
              <a:rPr lang="zh-TW" altLang="en-US" dirty="0">
                <a:solidFill>
                  <a:srgbClr val="000000"/>
                </a:solidFill>
                <a:latin typeface="微軟正黑體" panose="020B0604030504040204" pitchFamily="34" charset="-120"/>
                <a:ea typeface="微軟正黑體"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258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673562"/>
          </a:xfrm>
        </p:spPr>
        <p:txBody>
          <a:bodyPr>
            <a:normAutofit fontScale="90000"/>
          </a:bodyPr>
          <a:lstStyle/>
          <a:p>
            <a:r>
              <a:rPr lang="en-US" dirty="0"/>
              <a:t>MQTT Codec Stack </a:t>
            </a:r>
            <a:r>
              <a:rPr lang="zh-CN" altLang="en-US" dirty="0"/>
              <a:t>结</a:t>
            </a:r>
            <a:r>
              <a:rPr lang="zh-CN" altLang="en-US" dirty="0" smtClean="0"/>
              <a:t>构</a:t>
            </a:r>
            <a:endParaRPr lang="en-US" dirty="0"/>
          </a:p>
        </p:txBody>
      </p:sp>
      <p:sp>
        <p:nvSpPr>
          <p:cNvPr id="4" name="Rectangle 3"/>
          <p:cNvSpPr/>
          <p:nvPr/>
        </p:nvSpPr>
        <p:spPr>
          <a:xfrm>
            <a:off x="0" y="1364020"/>
            <a:ext cx="5078027" cy="1477328"/>
          </a:xfrm>
          <a:prstGeom prst="rect">
            <a:avLst/>
          </a:prstGeom>
        </p:spPr>
        <p:txBody>
          <a:bodyPr wrap="square">
            <a:spAutoFit/>
          </a:bodyPr>
          <a:lstStyle/>
          <a:p>
            <a:r>
              <a:rPr lang="zh-CN" altLang="en-US" dirty="0">
                <a:solidFill>
                  <a:srgbClr val="000000"/>
                </a:solidFill>
                <a:latin typeface="Helvetica" panose="020B0604020202020204" pitchFamily="34" charset="0"/>
              </a:rPr>
              <a:t>连接层采用 </a:t>
            </a:r>
            <a:r>
              <a:rPr lang="en-US" altLang="zh-CN" dirty="0" err="1">
                <a:solidFill>
                  <a:srgbClr val="000000"/>
                </a:solidFill>
                <a:latin typeface="Helvetica" panose="020B0604020202020204" pitchFamily="34" charset="0"/>
              </a:rPr>
              <a:t>Netty</a:t>
            </a:r>
            <a:r>
              <a:rPr lang="en-US" altLang="zh-CN" dirty="0">
                <a:solidFill>
                  <a:srgbClr val="000000"/>
                </a:solidFill>
                <a:latin typeface="Helvetica" panose="020B0604020202020204" pitchFamily="34" charset="0"/>
              </a:rPr>
              <a:t> NIO </a:t>
            </a:r>
            <a:r>
              <a:rPr lang="zh-CN" altLang="en-US" dirty="0">
                <a:solidFill>
                  <a:srgbClr val="000000"/>
                </a:solidFill>
                <a:latin typeface="Helvetica" panose="020B0604020202020204" pitchFamily="34" charset="0"/>
              </a:rPr>
              <a:t>框架，关于 </a:t>
            </a:r>
            <a:r>
              <a:rPr lang="en-US" altLang="zh-CN" dirty="0" err="1">
                <a:solidFill>
                  <a:srgbClr val="000000"/>
                </a:solidFill>
                <a:latin typeface="Helvetica" panose="020B0604020202020204" pitchFamily="34" charset="0"/>
              </a:rPr>
              <a:t>Netty</a:t>
            </a:r>
            <a:r>
              <a:rPr lang="en-US" altLang="zh-CN" dirty="0">
                <a:solidFill>
                  <a:srgbClr val="000000"/>
                </a:solidFill>
                <a:latin typeface="Helvetica" panose="020B0604020202020204" pitchFamily="34" charset="0"/>
              </a:rPr>
              <a:t> NIO </a:t>
            </a:r>
            <a:r>
              <a:rPr lang="zh-CN" altLang="en-US" dirty="0">
                <a:solidFill>
                  <a:srgbClr val="000000"/>
                </a:solidFill>
                <a:latin typeface="Helvetica" panose="020B0604020202020204" pitchFamily="34" charset="0"/>
              </a:rPr>
              <a:t>的详细设计，这里我们就不做介绍了。支持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种形式的接入方式，</a:t>
            </a:r>
            <a:r>
              <a:rPr lang="en-US" altLang="zh-CN" dirty="0">
                <a:solidFill>
                  <a:srgbClr val="000000"/>
                </a:solidFill>
                <a:latin typeface="Helvetica" panose="020B0604020202020204" pitchFamily="34" charset="0"/>
              </a:rPr>
              <a:t>TCP</a:t>
            </a:r>
            <a:r>
              <a:rPr lang="zh-CN" altLang="en-US" dirty="0">
                <a:solidFill>
                  <a:srgbClr val="000000"/>
                </a:solidFill>
                <a:latin typeface="Helvetica" panose="020B0604020202020204" pitchFamily="34" charset="0"/>
              </a:rPr>
              <a:t>，</a:t>
            </a:r>
            <a:r>
              <a:rPr lang="en-US" altLang="zh-CN" dirty="0">
                <a:solidFill>
                  <a:srgbClr val="000000"/>
                </a:solidFill>
                <a:latin typeface="Helvetica" panose="020B0604020202020204" pitchFamily="34" charset="0"/>
              </a:rPr>
              <a:t>TLS</a:t>
            </a:r>
            <a:r>
              <a:rPr lang="zh-CN" altLang="en-US" dirty="0">
                <a:solidFill>
                  <a:srgbClr val="000000"/>
                </a:solidFill>
                <a:latin typeface="Helvetica" panose="020B0604020202020204" pitchFamily="34" charset="0"/>
              </a:rPr>
              <a:t>，</a:t>
            </a:r>
            <a:r>
              <a:rPr lang="en-US" altLang="zh-CN" dirty="0" err="1">
                <a:solidFill>
                  <a:srgbClr val="000000"/>
                </a:solidFill>
                <a:latin typeface="Helvetica" panose="020B0604020202020204" pitchFamily="34" charset="0"/>
              </a:rPr>
              <a:t>websocket</a:t>
            </a:r>
            <a:r>
              <a:rPr lang="en-US" altLang="zh-CN" dirty="0">
                <a:solidFill>
                  <a:srgbClr val="000000"/>
                </a:solidFill>
                <a:latin typeface="Helvetica" panose="020B0604020202020204" pitchFamily="34" charset="0"/>
              </a:rPr>
              <a:t> over TLS</a:t>
            </a:r>
            <a:r>
              <a:rPr lang="zh-CN" altLang="en-US" dirty="0">
                <a:solidFill>
                  <a:srgbClr val="000000"/>
                </a:solidFill>
                <a:latin typeface="Helvetica" panose="020B0604020202020204" pitchFamily="34" charset="0"/>
              </a:rPr>
              <a:t>，以及 </a:t>
            </a:r>
            <a:r>
              <a:rPr lang="en-US" altLang="zh-CN" dirty="0" err="1">
                <a:solidFill>
                  <a:srgbClr val="000000"/>
                </a:solidFill>
                <a:latin typeface="Helvetica" panose="020B0604020202020204" pitchFamily="34" charset="0"/>
              </a:rPr>
              <a:t>websocket</a:t>
            </a:r>
            <a:r>
              <a:rPr lang="zh-CN" altLang="en-US" dirty="0">
                <a:solidFill>
                  <a:srgbClr val="000000"/>
                </a:solidFill>
                <a:latin typeface="Helvetica" panose="020B0604020202020204" pitchFamily="34" charset="0"/>
              </a:rPr>
              <a:t>，各个接入方式的 </a:t>
            </a:r>
            <a:r>
              <a:rPr lang="en-US" altLang="zh-CN" dirty="0">
                <a:solidFill>
                  <a:srgbClr val="000000"/>
                </a:solidFill>
                <a:latin typeface="Helvetica" panose="020B0604020202020204" pitchFamily="34" charset="0"/>
              </a:rPr>
              <a:t>codec </a:t>
            </a:r>
            <a:r>
              <a:rPr lang="zh-CN" altLang="en-US" dirty="0">
                <a:solidFill>
                  <a:srgbClr val="000000"/>
                </a:solidFill>
                <a:latin typeface="Helvetica" panose="020B0604020202020204" pitchFamily="34" charset="0"/>
              </a:rPr>
              <a:t>层级关系可以参考下图。</a:t>
            </a:r>
            <a:endParaRPr lang="en-US" dirty="0"/>
          </a:p>
        </p:txBody>
      </p:sp>
      <p:pic>
        <p:nvPicPr>
          <p:cNvPr id="2050" name="Picture 2" descr="http://www.linuxeden.com/wp-content/uploads/2017/06/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135" y="1429503"/>
            <a:ext cx="6445189" cy="423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0236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如果應用程式需要執行錄音的工作，使用宣告在「</a:t>
            </a:r>
            <a:r>
              <a:rPr lang="en-US" dirty="0" err="1">
                <a:solidFill>
                  <a:srgbClr val="000000"/>
                </a:solidFill>
                <a:latin typeface="微軟正黑體" panose="020B0604030504040204" pitchFamily="34" charset="-120"/>
                <a:ea typeface="微軟正黑體" panose="020B0604030504040204" pitchFamily="34" charset="-120"/>
              </a:rPr>
              <a:t>android.media</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MediaRecorder</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類別，應用程式可以設定錄音的來源、輸出格式、編碼和儲存檔案的位置。這些是執行設定與錄音的方法，要特別注意在程式碼中呼叫它們的順序：</a:t>
            </a:r>
          </a:p>
          <a:p>
            <a:pPr>
              <a:buFont typeface="Arial" panose="020B0604020202020204" pitchFamily="34" charset="0"/>
              <a:buChar char="•"/>
            </a:pPr>
            <a:r>
              <a:rPr lang="en-US" dirty="0" err="1">
                <a:solidFill>
                  <a:srgbClr val="000000"/>
                </a:solidFill>
                <a:latin typeface="微軟正黑體" panose="020B0604030504040204" pitchFamily="34" charset="-120"/>
                <a:ea typeface="微軟正黑體" panose="020B0604030504040204" pitchFamily="34" charset="-120"/>
              </a:rPr>
              <a:t>setAudioSource</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int</a:t>
            </a:r>
            <a:r>
              <a:rPr lang="en-US" dirty="0">
                <a:solidFill>
                  <a:srgbClr val="000000"/>
                </a:solidFill>
                <a:latin typeface="微軟正黑體" panose="020B0604030504040204" pitchFamily="34" charset="-120"/>
                <a:ea typeface="微軟正黑體" panose="020B0604030504040204" pitchFamily="34" charset="-120"/>
              </a:rPr>
              <a:t>) – </a:t>
            </a:r>
            <a:r>
              <a:rPr lang="zh-CN" altLang="en-US" dirty="0">
                <a:solidFill>
                  <a:srgbClr val="000000"/>
                </a:solidFill>
                <a:latin typeface="微軟正黑體" panose="020B0604030504040204" pitchFamily="34" charset="-120"/>
                <a:ea typeface="微軟正黑體" panose="020B0604030504040204" pitchFamily="34" charset="-120"/>
              </a:rPr>
              <a:t>設定錄音來源，必須在</a:t>
            </a:r>
            <a:r>
              <a:rPr lang="en-US" dirty="0" err="1">
                <a:solidFill>
                  <a:srgbClr val="000000"/>
                </a:solidFill>
                <a:latin typeface="微軟正黑體" panose="020B0604030504040204" pitchFamily="34" charset="-120"/>
                <a:ea typeface="微軟正黑體" panose="020B0604030504040204" pitchFamily="34" charset="-120"/>
              </a:rPr>
              <a:t>setOutputFormat</a:t>
            </a:r>
            <a:r>
              <a:rPr lang="zh-CN" altLang="en-US" dirty="0">
                <a:solidFill>
                  <a:srgbClr val="000000"/>
                </a:solidFill>
                <a:latin typeface="微軟正黑體" panose="020B0604030504040204" pitchFamily="34" charset="-120"/>
                <a:ea typeface="微軟正黑體" panose="020B0604030504040204" pitchFamily="34" charset="-120"/>
              </a:rPr>
              <a:t>方法之前呼叫。設定為「</a:t>
            </a:r>
            <a:r>
              <a:rPr lang="en-US" dirty="0" err="1">
                <a:solidFill>
                  <a:srgbClr val="000000"/>
                </a:solidFill>
                <a:latin typeface="微軟正黑體" panose="020B0604030504040204" pitchFamily="34" charset="-120"/>
                <a:ea typeface="微軟正黑體" panose="020B0604030504040204" pitchFamily="34" charset="-120"/>
              </a:rPr>
              <a:t>MediaRecorder.AudioSource.MIC</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表示錄音來源是麥克風。</a:t>
            </a:r>
          </a:p>
          <a:p>
            <a:pPr>
              <a:buFont typeface="Arial" panose="020B0604020202020204" pitchFamily="34" charset="0"/>
              <a:buChar char="•"/>
            </a:pPr>
            <a:r>
              <a:rPr lang="en-US" dirty="0" err="1">
                <a:solidFill>
                  <a:srgbClr val="000000"/>
                </a:solidFill>
                <a:latin typeface="微軟正黑體" panose="020B0604030504040204" pitchFamily="34" charset="-120"/>
                <a:ea typeface="微軟正黑體" panose="020B0604030504040204" pitchFamily="34" charset="-120"/>
              </a:rPr>
              <a:t>setOutputFormat</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int</a:t>
            </a:r>
            <a:r>
              <a:rPr lang="en-US" dirty="0">
                <a:solidFill>
                  <a:srgbClr val="000000"/>
                </a:solidFill>
                <a:latin typeface="微軟正黑體" panose="020B0604030504040204" pitchFamily="34" charset="-120"/>
                <a:ea typeface="微軟正黑體" panose="020B0604030504040204" pitchFamily="34" charset="-120"/>
              </a:rPr>
              <a:t>) –</a:t>
            </a:r>
            <a:r>
              <a:rPr lang="zh-CN" altLang="en-US" dirty="0">
                <a:solidFill>
                  <a:srgbClr val="000000"/>
                </a:solidFill>
                <a:latin typeface="微軟正黑體" panose="020B0604030504040204" pitchFamily="34" charset="-120"/>
                <a:ea typeface="微軟正黑體" panose="020B0604030504040204" pitchFamily="34" charset="-120"/>
              </a:rPr>
              <a:t>設定輸出格式，必須在</a:t>
            </a:r>
            <a:r>
              <a:rPr lang="en-US" dirty="0" err="1">
                <a:solidFill>
                  <a:srgbClr val="000000"/>
                </a:solidFill>
                <a:latin typeface="微軟正黑體" panose="020B0604030504040204" pitchFamily="34" charset="-120"/>
                <a:ea typeface="微軟正黑體" panose="020B0604030504040204" pitchFamily="34" charset="-120"/>
              </a:rPr>
              <a:t>setAudioSource</a:t>
            </a:r>
            <a:r>
              <a:rPr lang="zh-CN" altLang="en-US" dirty="0">
                <a:solidFill>
                  <a:srgbClr val="000000"/>
                </a:solidFill>
                <a:latin typeface="微軟正黑體" panose="020B0604030504040204" pitchFamily="34" charset="-120"/>
                <a:ea typeface="微軟正黑體" panose="020B0604030504040204" pitchFamily="34" charset="-120"/>
              </a:rPr>
              <a:t>方法之後。設定為「</a:t>
            </a:r>
            <a:r>
              <a:rPr lang="en-US" dirty="0" err="1">
                <a:solidFill>
                  <a:srgbClr val="000000"/>
                </a:solidFill>
                <a:latin typeface="微軟正黑體" panose="020B0604030504040204" pitchFamily="34" charset="-120"/>
                <a:ea typeface="微軟正黑體" panose="020B0604030504040204" pitchFamily="34" charset="-120"/>
              </a:rPr>
              <a:t>MediaRecorder.OutputFormat.THREE_GPP</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表示輸出為</a:t>
            </a:r>
            <a:r>
              <a:rPr lang="en-US" altLang="zh-CN" dirty="0">
                <a:solidFill>
                  <a:srgbClr val="000000"/>
                </a:solidFill>
                <a:latin typeface="微軟正黑體" panose="020B0604030504040204" pitchFamily="34" charset="-120"/>
                <a:ea typeface="微軟正黑體" panose="020B0604030504040204" pitchFamily="34" charset="-120"/>
              </a:rPr>
              <a:t>3</a:t>
            </a:r>
            <a:r>
              <a:rPr lang="en-US" dirty="0">
                <a:solidFill>
                  <a:srgbClr val="000000"/>
                </a:solidFill>
                <a:latin typeface="微軟正黑體" panose="020B0604030504040204" pitchFamily="34" charset="-120"/>
                <a:ea typeface="微軟正黑體" panose="020B0604030504040204" pitchFamily="34" charset="-120"/>
              </a:rPr>
              <a:t>GP</a:t>
            </a:r>
            <a:r>
              <a:rPr lang="zh-CN" altLang="en-US" dirty="0">
                <a:solidFill>
                  <a:srgbClr val="000000"/>
                </a:solidFill>
                <a:latin typeface="微軟正黑體" panose="020B0604030504040204" pitchFamily="34" charset="-120"/>
                <a:ea typeface="微軟正黑體" panose="020B0604030504040204" pitchFamily="34" charset="-120"/>
              </a:rPr>
              <a:t>壓縮格式。</a:t>
            </a:r>
          </a:p>
          <a:p>
            <a:pPr>
              <a:buFont typeface="Arial" panose="020B0604020202020204" pitchFamily="34" charset="0"/>
              <a:buChar char="•"/>
            </a:pPr>
            <a:r>
              <a:rPr lang="en-US" dirty="0" err="1">
                <a:solidFill>
                  <a:srgbClr val="000000"/>
                </a:solidFill>
                <a:latin typeface="微軟正黑體" panose="020B0604030504040204" pitchFamily="34" charset="-120"/>
                <a:ea typeface="微軟正黑體" panose="020B0604030504040204" pitchFamily="34" charset="-120"/>
              </a:rPr>
              <a:t>setAudioEncoder</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int</a:t>
            </a:r>
            <a:r>
              <a:rPr lang="en-US" dirty="0">
                <a:solidFill>
                  <a:srgbClr val="000000"/>
                </a:solidFill>
                <a:latin typeface="微軟正黑體" panose="020B0604030504040204" pitchFamily="34" charset="-120"/>
                <a:ea typeface="微軟正黑體" panose="020B0604030504040204" pitchFamily="34" charset="-120"/>
              </a:rPr>
              <a:t>) –</a:t>
            </a:r>
            <a:r>
              <a:rPr lang="zh-CN" altLang="en-US" dirty="0">
                <a:solidFill>
                  <a:srgbClr val="000000"/>
                </a:solidFill>
                <a:latin typeface="微軟正黑體" panose="020B0604030504040204" pitchFamily="34" charset="-120"/>
                <a:ea typeface="微軟正黑體" panose="020B0604030504040204" pitchFamily="34" charset="-120"/>
              </a:rPr>
              <a:t>設定編碼方式，必須在</a:t>
            </a:r>
            <a:r>
              <a:rPr lang="en-US" dirty="0" err="1">
                <a:solidFill>
                  <a:srgbClr val="000000"/>
                </a:solidFill>
                <a:latin typeface="微軟正黑體" panose="020B0604030504040204" pitchFamily="34" charset="-120"/>
                <a:ea typeface="微軟正黑體" panose="020B0604030504040204" pitchFamily="34" charset="-120"/>
              </a:rPr>
              <a:t>setOutputFormat</a:t>
            </a:r>
            <a:r>
              <a:rPr lang="zh-CN" altLang="en-US" dirty="0">
                <a:solidFill>
                  <a:srgbClr val="000000"/>
                </a:solidFill>
                <a:latin typeface="微軟正黑體" panose="020B0604030504040204" pitchFamily="34" charset="-120"/>
                <a:ea typeface="微軟正黑體" panose="020B0604030504040204" pitchFamily="34" charset="-120"/>
              </a:rPr>
              <a:t>方法之後。一般設定為「</a:t>
            </a:r>
            <a:r>
              <a:rPr lang="en-US" dirty="0" err="1">
                <a:solidFill>
                  <a:srgbClr val="000000"/>
                </a:solidFill>
                <a:latin typeface="微軟正黑體" panose="020B0604030504040204" pitchFamily="34" charset="-120"/>
                <a:ea typeface="微軟正黑體" panose="020B0604030504040204" pitchFamily="34" charset="-120"/>
              </a:rPr>
              <a:t>MediaRecorder.AudioEncoder.AMR_NB</a:t>
            </a:r>
            <a:r>
              <a:rPr lang="en-US" dirty="0">
                <a:solidFill>
                  <a:srgbClr val="000000"/>
                </a:solidFill>
                <a:latin typeface="微軟正黑體" panose="020B0604030504040204" pitchFamily="34" charset="-120"/>
                <a:ea typeface="微軟正黑體" panose="020B0604030504040204" pitchFamily="34" charset="-120"/>
              </a:rPr>
              <a:t>」。</a:t>
            </a:r>
          </a:p>
          <a:p>
            <a:pPr>
              <a:buFont typeface="Arial" panose="020B0604020202020204" pitchFamily="34" charset="0"/>
              <a:buChar char="•"/>
            </a:pPr>
            <a:r>
              <a:rPr lang="en-US" dirty="0" err="1">
                <a:solidFill>
                  <a:srgbClr val="000000"/>
                </a:solidFill>
                <a:latin typeface="微軟正黑體" panose="020B0604030504040204" pitchFamily="34" charset="-120"/>
                <a:ea typeface="微軟正黑體" panose="020B0604030504040204" pitchFamily="34" charset="-120"/>
              </a:rPr>
              <a:t>setOutputFile</a:t>
            </a:r>
            <a:r>
              <a:rPr lang="en-US" dirty="0">
                <a:solidFill>
                  <a:srgbClr val="000000"/>
                </a:solidFill>
                <a:latin typeface="微軟正黑體" panose="020B0604030504040204" pitchFamily="34" charset="-120"/>
                <a:ea typeface="微軟正黑體" panose="020B0604030504040204" pitchFamily="34" charset="-120"/>
              </a:rPr>
              <a:t>(String) –</a:t>
            </a:r>
            <a:r>
              <a:rPr lang="zh-CN" altLang="en-US" dirty="0">
                <a:solidFill>
                  <a:srgbClr val="000000"/>
                </a:solidFill>
                <a:latin typeface="微軟正黑體" panose="020B0604030504040204" pitchFamily="34" charset="-120"/>
                <a:ea typeface="微軟正黑體" panose="020B0604030504040204" pitchFamily="34" charset="-120"/>
              </a:rPr>
              <a:t>設定輸出的檔案名稱，必須在</a:t>
            </a:r>
            <a:r>
              <a:rPr lang="en-US" dirty="0" err="1">
                <a:solidFill>
                  <a:srgbClr val="000000"/>
                </a:solidFill>
                <a:latin typeface="微軟正黑體" panose="020B0604030504040204" pitchFamily="34" charset="-120"/>
                <a:ea typeface="微軟正黑體" panose="020B0604030504040204" pitchFamily="34" charset="-120"/>
              </a:rPr>
              <a:t>setOutputFormat</a:t>
            </a:r>
            <a:r>
              <a:rPr lang="zh-CN" altLang="en-US" dirty="0">
                <a:solidFill>
                  <a:srgbClr val="000000"/>
                </a:solidFill>
                <a:latin typeface="微軟正黑體" panose="020B0604030504040204" pitchFamily="34" charset="-120"/>
                <a:ea typeface="微軟正黑體" panose="020B0604030504040204" pitchFamily="34" charset="-120"/>
              </a:rPr>
              <a:t>方法之後。</a:t>
            </a:r>
          </a:p>
          <a:p>
            <a:pPr>
              <a:buFont typeface="Arial" panose="020B0604020202020204" pitchFamily="34" charset="0"/>
              <a:buChar char="•"/>
            </a:pPr>
            <a:r>
              <a:rPr lang="en-US" dirty="0">
                <a:solidFill>
                  <a:srgbClr val="000000"/>
                </a:solidFill>
                <a:latin typeface="微軟正黑體" panose="020B0604030504040204" pitchFamily="34" charset="-120"/>
                <a:ea typeface="微軟正黑體" panose="020B0604030504040204" pitchFamily="34" charset="-120"/>
              </a:rPr>
              <a:t>prepare() – </a:t>
            </a:r>
            <a:r>
              <a:rPr lang="zh-CN" altLang="en-US" dirty="0">
                <a:solidFill>
                  <a:srgbClr val="000000"/>
                </a:solidFill>
                <a:latin typeface="微軟正黑體" panose="020B0604030504040204" pitchFamily="34" charset="-120"/>
                <a:ea typeface="微軟正黑體" panose="020B0604030504040204" pitchFamily="34" charset="-120"/>
              </a:rPr>
              <a:t>使用設定的內容準備錄音。</a:t>
            </a:r>
          </a:p>
          <a:p>
            <a:pPr>
              <a:buFont typeface="Arial" panose="020B0604020202020204" pitchFamily="34" charset="0"/>
              <a:buChar char="•"/>
            </a:pPr>
            <a:r>
              <a:rPr lang="en-US" dirty="0">
                <a:solidFill>
                  <a:srgbClr val="000000"/>
                </a:solidFill>
                <a:latin typeface="微軟正黑體" panose="020B0604030504040204" pitchFamily="34" charset="-120"/>
                <a:ea typeface="微軟正黑體" panose="020B0604030504040204" pitchFamily="34" charset="-120"/>
              </a:rPr>
              <a:t>start() – </a:t>
            </a:r>
            <a:r>
              <a:rPr lang="zh-CN" altLang="en-US" dirty="0">
                <a:solidFill>
                  <a:srgbClr val="000000"/>
                </a:solidFill>
                <a:latin typeface="微軟正黑體" panose="020B0604030504040204" pitchFamily="34" charset="-120"/>
                <a:ea typeface="微軟正黑體" panose="020B0604030504040204" pitchFamily="34" charset="-120"/>
              </a:rPr>
              <a:t>開始錄音。</a:t>
            </a:r>
          </a:p>
          <a:p>
            <a:pPr>
              <a:buFont typeface="Arial" panose="020B0604020202020204" pitchFamily="34" charset="0"/>
              <a:buChar char="•"/>
            </a:pPr>
            <a:r>
              <a:rPr lang="en-US" dirty="0">
                <a:solidFill>
                  <a:srgbClr val="000000"/>
                </a:solidFill>
                <a:latin typeface="微軟正黑體" panose="020B0604030504040204" pitchFamily="34" charset="-120"/>
                <a:ea typeface="微軟正黑體" panose="020B0604030504040204" pitchFamily="34" charset="-120"/>
              </a:rPr>
              <a:t>stop() – </a:t>
            </a:r>
            <a:r>
              <a:rPr lang="zh-CN" altLang="en-US" dirty="0">
                <a:solidFill>
                  <a:srgbClr val="000000"/>
                </a:solidFill>
                <a:latin typeface="微軟正黑體" panose="020B0604030504040204" pitchFamily="34" charset="-120"/>
                <a:ea typeface="微軟正黑體" panose="020B0604030504040204" pitchFamily="34" charset="-120"/>
              </a:rPr>
              <a:t>停止錄音。</a:t>
            </a:r>
          </a:p>
          <a:p>
            <a:pPr>
              <a:buFont typeface="Arial" panose="020B0604020202020204" pitchFamily="34" charset="0"/>
              <a:buChar char="•"/>
            </a:pPr>
            <a:r>
              <a:rPr lang="en-US" dirty="0">
                <a:solidFill>
                  <a:srgbClr val="000000"/>
                </a:solidFill>
                <a:latin typeface="微軟正黑體" panose="020B0604030504040204" pitchFamily="34" charset="-120"/>
                <a:ea typeface="微軟正黑體" panose="020B0604030504040204" pitchFamily="34" charset="-120"/>
              </a:rPr>
              <a:t>release() – </a:t>
            </a:r>
            <a:r>
              <a:rPr lang="zh-CN" altLang="en-US" dirty="0">
                <a:solidFill>
                  <a:srgbClr val="000000"/>
                </a:solidFill>
                <a:latin typeface="微軟正黑體" panose="020B0604030504040204" pitchFamily="34" charset="-120"/>
                <a:ea typeface="微軟正黑體" panose="020B0604030504040204" pitchFamily="34" charset="-120"/>
              </a:rPr>
              <a:t>清除錄音資源。</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如果應用程式需要使用裝置的錄音設備，必須在應用程式設定檔「</a:t>
            </a:r>
            <a:r>
              <a:rPr lang="en-US" altLang="zh-TW" dirty="0">
                <a:solidFill>
                  <a:srgbClr val="000000"/>
                </a:solidFill>
                <a:latin typeface="微軟正黑體" panose="020B0604030504040204" pitchFamily="34" charset="-120"/>
                <a:ea typeface="微軟正黑體" panose="020B0604030504040204" pitchFamily="34" charset="-120"/>
              </a:rPr>
              <a:t>AndroidManifest.xml</a:t>
            </a:r>
            <a:r>
              <a:rPr lang="zh-TW" altLang="en-US" dirty="0">
                <a:solidFill>
                  <a:srgbClr val="000000"/>
                </a:solidFill>
                <a:latin typeface="微軟正黑體" panose="020B0604030504040204" pitchFamily="34" charset="-120"/>
                <a:ea typeface="微軟正黑體"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5432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設計錄音元件的畫面配置檔，使用的圖形資源可以在</a:t>
            </a:r>
            <a:r>
              <a:rPr lang="en-US" dirty="0">
                <a:solidFill>
                  <a:srgbClr val="000000"/>
                </a:solidFill>
                <a:latin typeface="微軟正黑體" panose="020B0604030504040204" pitchFamily="34" charset="-120"/>
                <a:ea typeface="微軟正黑體" panose="020B0604030504040204" pitchFamily="34" charset="-120"/>
              </a:rPr>
              <a:t>GitHub</a:t>
            </a:r>
            <a:r>
              <a:rPr lang="zh-CN" altLang="en-US" dirty="0">
                <a:solidFill>
                  <a:srgbClr val="000000"/>
                </a:solidFill>
                <a:latin typeface="微軟正黑體" panose="020B0604030504040204" pitchFamily="34" charset="-120"/>
                <a:ea typeface="微軟正黑體" panose="020B0604030504040204" pitchFamily="34" charset="-120"/>
              </a:rPr>
              <a:t>中取得，需要「</a:t>
            </a:r>
            <a:r>
              <a:rPr lang="en-US" dirty="0">
                <a:solidFill>
                  <a:srgbClr val="000000"/>
                </a:solidFill>
                <a:latin typeface="微軟正黑體" panose="020B0604030504040204" pitchFamily="34" charset="-120"/>
                <a:ea typeface="微軟正黑體" panose="020B0604030504040204" pitchFamily="34" charset="-120"/>
              </a:rPr>
              <a:t>record</a:t>
            </a:r>
            <a:r>
              <a:rPr lang="en-US" i="1" dirty="0">
                <a:solidFill>
                  <a:srgbClr val="000000"/>
                </a:solidFill>
                <a:latin typeface="微軟正黑體" panose="020B0604030504040204" pitchFamily="34" charset="-120"/>
                <a:ea typeface="微軟正黑體" panose="020B0604030504040204" pitchFamily="34" charset="-120"/>
              </a:rPr>
              <a:t>dard</a:t>
            </a:r>
            <a:r>
              <a:rPr lang="en-US" dirty="0">
                <a:solidFill>
                  <a:srgbClr val="000000"/>
                </a:solidFill>
                <a:latin typeface="微軟正黑體" panose="020B0604030504040204" pitchFamily="34" charset="-120"/>
                <a:ea typeface="微軟正黑體" panose="020B0604030504040204" pitchFamily="34" charset="-120"/>
              </a:rPr>
              <a:t>icon.png」</a:t>
            </a:r>
            <a:r>
              <a:rPr lang="zh-CN" altLang="en-US" dirty="0">
                <a:solidFill>
                  <a:srgbClr val="000000"/>
                </a:solidFill>
                <a:latin typeface="微軟正黑體" panose="020B0604030504040204" pitchFamily="34" charset="-120"/>
                <a:ea typeface="微軟正黑體" panose="020B0604030504040204" pitchFamily="34" charset="-120"/>
              </a:rPr>
              <a:t>與「</a:t>
            </a:r>
            <a:r>
              <a:rPr lang="en-US" dirty="0">
                <a:solidFill>
                  <a:srgbClr val="000000"/>
                </a:solidFill>
                <a:latin typeface="微軟正黑體" panose="020B0604030504040204" pitchFamily="34" charset="-120"/>
                <a:ea typeface="微軟正黑體" panose="020B0604030504040204" pitchFamily="34" charset="-120"/>
              </a:rPr>
              <a:t>record</a:t>
            </a:r>
            <a:r>
              <a:rPr lang="en-US" i="1" dirty="0">
                <a:solidFill>
                  <a:srgbClr val="000000"/>
                </a:solidFill>
                <a:latin typeface="微軟正黑體" panose="020B0604030504040204" pitchFamily="34" charset="-120"/>
                <a:ea typeface="微軟正黑體" panose="020B0604030504040204" pitchFamily="34" charset="-120"/>
              </a:rPr>
              <a:t>red</a:t>
            </a:r>
            <a:r>
              <a:rPr lang="en-US" dirty="0">
                <a:solidFill>
                  <a:srgbClr val="000000"/>
                </a:solidFill>
                <a:latin typeface="微軟正黑體" panose="020B0604030504040204" pitchFamily="34" charset="-120"/>
                <a:ea typeface="微軟正黑體" panose="020B0604030504040204" pitchFamily="34" charset="-120"/>
              </a:rPr>
              <a:t>icon.png」</a:t>
            </a:r>
            <a:r>
              <a:rPr lang="zh-CN" altLang="en-US" dirty="0">
                <a:solidFill>
                  <a:srgbClr val="000000"/>
                </a:solidFill>
                <a:latin typeface="微軟正黑體" panose="020B0604030504040204" pitchFamily="34" charset="-120"/>
                <a:ea typeface="微軟正黑體" panose="020B0604030504040204" pitchFamily="34" charset="-120"/>
              </a:rPr>
              <a:t>兩個圖示檔案。開啟「</a:t>
            </a:r>
            <a:r>
              <a:rPr lang="en-US" dirty="0">
                <a:solidFill>
                  <a:srgbClr val="000000"/>
                </a:solidFill>
                <a:latin typeface="微軟正黑體" panose="020B0604030504040204" pitchFamily="34" charset="-120"/>
                <a:ea typeface="微軟正黑體" panose="020B0604030504040204" pitchFamily="34" charset="-120"/>
              </a:rPr>
              <a:t>res/values/strings.xml」，</a:t>
            </a:r>
            <a:r>
              <a:rPr lang="zh-CN" altLang="en-US" dirty="0">
                <a:solidFill>
                  <a:srgbClr val="000000"/>
                </a:solidFill>
                <a:latin typeface="微軟正黑體" panose="020B0604030504040204" pitchFamily="34" charset="-120"/>
                <a:ea typeface="微軟正黑體"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431964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res/layout」</a:t>
            </a:r>
            <a:r>
              <a:rPr lang="zh-CN" altLang="en-US" dirty="0">
                <a:solidFill>
                  <a:srgbClr val="000000"/>
                </a:solidFill>
                <a:latin typeface="微軟正黑體" panose="020B0604030504040204" pitchFamily="34" charset="-120"/>
                <a:ea typeface="微軟正黑體" panose="020B0604030504040204" pitchFamily="34" charset="-120"/>
              </a:rPr>
              <a:t>目錄按滑鼠右鍵，選擇「</a:t>
            </a:r>
            <a:r>
              <a:rPr lang="en-US" dirty="0">
                <a:solidFill>
                  <a:srgbClr val="000000"/>
                </a:solidFill>
                <a:latin typeface="微軟正黑體" panose="020B0604030504040204" pitchFamily="34" charset="-120"/>
                <a:ea typeface="微軟正黑體" panose="020B0604030504040204" pitchFamily="34" charset="-120"/>
              </a:rPr>
              <a:t>New -&gt; Layout </a:t>
            </a:r>
            <a:r>
              <a:rPr lang="en-US" dirty="0" err="1">
                <a:solidFill>
                  <a:srgbClr val="000000"/>
                </a:solidFill>
                <a:latin typeface="微軟正黑體" panose="020B0604030504040204" pitchFamily="34" charset="-120"/>
                <a:ea typeface="微軟正黑體" panose="020B0604030504040204" pitchFamily="34" charset="-120"/>
              </a:rPr>
              <a:t>resrouce</a:t>
            </a:r>
            <a:r>
              <a:rPr lang="en-US" dirty="0">
                <a:solidFill>
                  <a:srgbClr val="000000"/>
                </a:solidFill>
                <a:latin typeface="微軟正黑體" panose="020B0604030504040204" pitchFamily="34" charset="-120"/>
                <a:ea typeface="微軟正黑體" panose="020B0604030504040204" pitchFamily="34" charset="-120"/>
              </a:rPr>
              <a:t> file」，</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File name</a:t>
            </a:r>
            <a:r>
              <a:rPr lang="zh-CN" altLang="en-US" dirty="0">
                <a:solidFill>
                  <a:srgbClr val="000000"/>
                </a:solidFill>
                <a:latin typeface="微軟正黑體" panose="020B0604030504040204" pitchFamily="34" charset="-120"/>
                <a:ea typeface="微軟正黑體" panose="020B0604030504040204" pitchFamily="34" charset="-120"/>
              </a:rPr>
              <a:t>輸入「</a:t>
            </a:r>
            <a:r>
              <a:rPr lang="en-US" dirty="0" err="1">
                <a:solidFill>
                  <a:srgbClr val="000000"/>
                </a:solidFill>
                <a:latin typeface="微軟正黑體" panose="020B0604030504040204" pitchFamily="34" charset="-120"/>
                <a:ea typeface="微軟正黑體" panose="020B0604030504040204" pitchFamily="34" charset="-120"/>
              </a:rPr>
              <a:t>activity_record</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候選擇「</a:t>
            </a:r>
            <a:r>
              <a:rPr lang="en-US" dirty="0">
                <a:solidFill>
                  <a:srgbClr val="000000"/>
                </a:solidFill>
                <a:latin typeface="微軟正黑體" panose="020B0604030504040204" pitchFamily="34" charset="-120"/>
                <a:ea typeface="微軟正黑體" panose="020B0604030504040204" pitchFamily="34" charset="-120"/>
              </a:rPr>
              <a:t>OK」。</a:t>
            </a:r>
            <a:r>
              <a:rPr lang="zh-CN" altLang="en-US" dirty="0">
                <a:solidFill>
                  <a:srgbClr val="000000"/>
                </a:solidFill>
                <a:latin typeface="微軟正黑體" panose="020B0604030504040204" pitchFamily="34" charset="-120"/>
                <a:ea typeface="微軟正黑體"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088356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29377486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開啟應用程式設定檔「</a:t>
            </a:r>
            <a:r>
              <a:rPr lang="en-US" altLang="zh-TW" dirty="0">
                <a:solidFill>
                  <a:srgbClr val="000000"/>
                </a:solidFill>
                <a:latin typeface="微軟正黑體" panose="020B0604030504040204" pitchFamily="34" charset="-120"/>
                <a:ea typeface="微軟正黑體" panose="020B0604030504040204" pitchFamily="34" charset="-120"/>
              </a:rPr>
              <a:t>AndroidManifest.xml</a:t>
            </a:r>
            <a:r>
              <a:rPr lang="zh-TW" altLang="en-US" dirty="0">
                <a:solidFill>
                  <a:srgbClr val="000000"/>
                </a:solidFill>
                <a:latin typeface="微軟正黑體" panose="020B0604030504040204" pitchFamily="34" charset="-120"/>
                <a:ea typeface="微軟正黑體"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191405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完成錄音元件的設計後，開啟在「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clickFunction</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方法，加入啟動錄音元件的程式碼，還有負責錄音的</a:t>
            </a:r>
            <a:r>
              <a:rPr lang="en-US" dirty="0" err="1">
                <a:solidFill>
                  <a:srgbClr val="000000"/>
                </a:solidFill>
                <a:latin typeface="微軟正黑體" panose="020B0604030504040204" pitchFamily="34" charset="-120"/>
                <a:ea typeface="微軟正黑體" panose="020B0604030504040204" pitchFamily="34" charset="-120"/>
              </a:rPr>
              <a:t>goToRecord</a:t>
            </a:r>
            <a:r>
              <a:rPr lang="zh-CN" altLang="en-US" dirty="0">
                <a:solidFill>
                  <a:srgbClr val="000000"/>
                </a:solidFill>
                <a:latin typeface="微軟正黑體" panose="020B0604030504040204" pitchFamily="34" charset="-120"/>
                <a:ea typeface="微軟正黑體"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95049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完成錄音元件的設計後，開啟在「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clickFunction</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方法，加入啟動錄音元件的程式碼，還有負責錄音的</a:t>
            </a:r>
            <a:r>
              <a:rPr lang="en-US" dirty="0" err="1">
                <a:solidFill>
                  <a:srgbClr val="000000"/>
                </a:solidFill>
                <a:latin typeface="微軟正黑體" panose="020B0604030504040204" pitchFamily="34" charset="-120"/>
                <a:ea typeface="微軟正黑體" panose="020B0604030504040204" pitchFamily="34" charset="-120"/>
              </a:rPr>
              <a:t>goToRecord</a:t>
            </a:r>
            <a:r>
              <a:rPr lang="zh-CN" altLang="en-US" dirty="0">
                <a:solidFill>
                  <a:srgbClr val="000000"/>
                </a:solidFill>
                <a:latin typeface="微軟正黑體" panose="020B0604030504040204" pitchFamily="34" charset="-120"/>
                <a:ea typeface="微軟正黑體"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16371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pic>
        <p:nvPicPr>
          <p:cNvPr id="4098" name="Picture 2" descr="AndroidTutorial5_04_01_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設計錄音元件的畫面配置檔，使用的圖形資源可以在</a:t>
            </a:r>
            <a:r>
              <a:rPr lang="en-US" altLang="zh-TW" dirty="0">
                <a:solidFill>
                  <a:srgbClr val="000000"/>
                </a:solidFill>
                <a:latin typeface="微軟正黑體" panose="020B0604030504040204" pitchFamily="34" charset="-120"/>
                <a:ea typeface="微軟正黑體" panose="020B0604030504040204" pitchFamily="34" charset="-120"/>
              </a:rPr>
              <a:t>GitHub</a:t>
            </a:r>
            <a:r>
              <a:rPr lang="zh-TW" altLang="en-US" dirty="0">
                <a:solidFill>
                  <a:srgbClr val="000000"/>
                </a:solidFill>
                <a:latin typeface="微軟正黑體" panose="020B0604030504040204" pitchFamily="34" charset="-120"/>
                <a:ea typeface="微軟正黑體" panose="020B0604030504040204" pitchFamily="34" charset="-120"/>
              </a:rPr>
              <a:t>中取得，需要「</a:t>
            </a:r>
            <a:r>
              <a:rPr lang="en-US" altLang="zh-TW" dirty="0">
                <a:solidFill>
                  <a:srgbClr val="000000"/>
                </a:solidFill>
                <a:latin typeface="微軟正黑體" panose="020B0604030504040204" pitchFamily="34" charset="-120"/>
                <a:ea typeface="微軟正黑體" panose="020B0604030504040204" pitchFamily="34" charset="-120"/>
              </a:rPr>
              <a:t>play</a:t>
            </a:r>
            <a:r>
              <a:rPr lang="en-US" altLang="zh-TW" i="1" dirty="0">
                <a:solidFill>
                  <a:srgbClr val="000000"/>
                </a:solidFill>
                <a:latin typeface="微軟正黑體" panose="020B0604030504040204" pitchFamily="34" charset="-120"/>
                <a:ea typeface="微軟正黑體" panose="020B0604030504040204" pitchFamily="34" charset="-120"/>
              </a:rPr>
              <a:t>icon.png</a:t>
            </a:r>
            <a:r>
              <a:rPr lang="zh-TW" altLang="en-US" i="1" dirty="0">
                <a:solidFill>
                  <a:srgbClr val="000000"/>
                </a:solidFill>
                <a:latin typeface="微軟正黑體" panose="020B0604030504040204" pitchFamily="34" charset="-120"/>
                <a:ea typeface="微軟正黑體" panose="020B0604030504040204" pitchFamily="34" charset="-120"/>
              </a:rPr>
              <a:t>」、「</a:t>
            </a:r>
            <a:r>
              <a:rPr lang="en-US" altLang="zh-TW" i="1" dirty="0" err="1">
                <a:solidFill>
                  <a:srgbClr val="000000"/>
                </a:solidFill>
                <a:latin typeface="微軟正黑體" panose="020B0604030504040204" pitchFamily="34" charset="-120"/>
                <a:ea typeface="微軟正黑體" panose="020B0604030504040204" pitchFamily="34" charset="-120"/>
              </a:rPr>
              <a:t>pause</a:t>
            </a:r>
            <a:r>
              <a:rPr lang="en-US" altLang="zh-TW" dirty="0" err="1">
                <a:solidFill>
                  <a:srgbClr val="000000"/>
                </a:solidFill>
                <a:latin typeface="微軟正黑體" panose="020B0604030504040204" pitchFamily="34" charset="-120"/>
                <a:ea typeface="微軟正黑體" panose="020B0604030504040204" pitchFamily="34" charset="-120"/>
              </a:rPr>
              <a:t>icon</a:t>
            </a:r>
            <a:r>
              <a:rPr lang="zh-TW" altLang="en-US" dirty="0">
                <a:solidFill>
                  <a:srgbClr val="000000"/>
                </a:solidFill>
                <a:latin typeface="微軟正黑體" panose="020B0604030504040204" pitchFamily="34" charset="-120"/>
                <a:ea typeface="微軟正黑體" panose="020B0604030504040204" pitchFamily="34" charset="-120"/>
              </a:rPr>
              <a:t>」與「</a:t>
            </a:r>
            <a:r>
              <a:rPr lang="en-US" altLang="zh-TW" dirty="0">
                <a:solidFill>
                  <a:srgbClr val="000000"/>
                </a:solidFill>
                <a:latin typeface="微軟正黑體" panose="020B0604030504040204" pitchFamily="34" charset="-120"/>
                <a:ea typeface="微軟正黑體" panose="020B0604030504040204" pitchFamily="34" charset="-120"/>
              </a:rPr>
              <a:t>stop_icon.png</a:t>
            </a:r>
            <a:r>
              <a:rPr lang="zh-TW" altLang="en-US" dirty="0">
                <a:solidFill>
                  <a:srgbClr val="000000"/>
                </a:solidFill>
                <a:latin typeface="微軟正黑體" panose="020B0604030504040204" pitchFamily="34" charset="-120"/>
                <a:ea typeface="微軟正黑體" panose="020B0604030504040204" pitchFamily="34" charset="-120"/>
              </a:rPr>
              <a:t>」三個圖示檔案。開啟「</a:t>
            </a:r>
            <a:r>
              <a:rPr lang="en-US" altLang="zh-TW" dirty="0">
                <a:solidFill>
                  <a:srgbClr val="000000"/>
                </a:solidFill>
                <a:latin typeface="微軟正黑體" panose="020B0604030504040204" pitchFamily="34" charset="-120"/>
                <a:ea typeface="微軟正黑體" panose="020B0604030504040204" pitchFamily="34" charset="-120"/>
              </a:rPr>
              <a:t>res/values/strings.xml</a:t>
            </a:r>
            <a:r>
              <a:rPr lang="zh-TW" altLang="en-US" dirty="0">
                <a:solidFill>
                  <a:srgbClr val="000000"/>
                </a:solidFill>
                <a:latin typeface="微軟正黑體" panose="020B0604030504040204" pitchFamily="34" charset="-120"/>
                <a:ea typeface="微軟正黑體"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res/layout」</a:t>
            </a:r>
            <a:r>
              <a:rPr lang="zh-CN" altLang="en-US" dirty="0">
                <a:solidFill>
                  <a:srgbClr val="000000"/>
                </a:solidFill>
                <a:latin typeface="微軟正黑體" panose="020B0604030504040204" pitchFamily="34" charset="-120"/>
                <a:ea typeface="微軟正黑體" panose="020B0604030504040204" pitchFamily="34" charset="-120"/>
              </a:rPr>
              <a:t>目錄按滑鼠右鍵，選擇「</a:t>
            </a:r>
            <a:r>
              <a:rPr lang="en-US" dirty="0">
                <a:solidFill>
                  <a:srgbClr val="000000"/>
                </a:solidFill>
                <a:latin typeface="微軟正黑體" panose="020B0604030504040204" pitchFamily="34" charset="-120"/>
                <a:ea typeface="微軟正黑體" panose="020B0604030504040204" pitchFamily="34" charset="-120"/>
              </a:rPr>
              <a:t>New -&gt; Layout </a:t>
            </a:r>
            <a:r>
              <a:rPr lang="en-US" dirty="0" err="1">
                <a:solidFill>
                  <a:srgbClr val="000000"/>
                </a:solidFill>
                <a:latin typeface="微軟正黑體" panose="020B0604030504040204" pitchFamily="34" charset="-120"/>
                <a:ea typeface="微軟正黑體" panose="020B0604030504040204" pitchFamily="34" charset="-120"/>
              </a:rPr>
              <a:t>resrouce</a:t>
            </a:r>
            <a:r>
              <a:rPr lang="en-US" dirty="0">
                <a:solidFill>
                  <a:srgbClr val="000000"/>
                </a:solidFill>
                <a:latin typeface="微軟正黑體" panose="020B0604030504040204" pitchFamily="34" charset="-120"/>
                <a:ea typeface="微軟正黑體" panose="020B0604030504040204" pitchFamily="34" charset="-120"/>
              </a:rPr>
              <a:t> file」，</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File name</a:t>
            </a:r>
            <a:r>
              <a:rPr lang="zh-CN" altLang="en-US" dirty="0">
                <a:solidFill>
                  <a:srgbClr val="000000"/>
                </a:solidFill>
                <a:latin typeface="微軟正黑體" panose="020B0604030504040204" pitchFamily="34" charset="-120"/>
                <a:ea typeface="微軟正黑體" panose="020B0604030504040204" pitchFamily="34" charset="-120"/>
              </a:rPr>
              <a:t>輸入「</a:t>
            </a:r>
            <a:r>
              <a:rPr lang="en-US" dirty="0" err="1">
                <a:solidFill>
                  <a:srgbClr val="000000"/>
                </a:solidFill>
                <a:latin typeface="微軟正黑體" panose="020B0604030504040204" pitchFamily="34" charset="-120"/>
                <a:ea typeface="微軟正黑體" panose="020B0604030504040204" pitchFamily="34" charset="-120"/>
              </a:rPr>
              <a:t>activity_play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候選擇「</a:t>
            </a:r>
            <a:r>
              <a:rPr lang="en-US" dirty="0">
                <a:solidFill>
                  <a:srgbClr val="000000"/>
                </a:solidFill>
                <a:latin typeface="微軟正黑體" panose="020B0604030504040204" pitchFamily="34" charset="-120"/>
                <a:ea typeface="微軟正黑體" panose="020B0604030504040204" pitchFamily="34" charset="-120"/>
              </a:rPr>
              <a:t>OK」。</a:t>
            </a:r>
            <a:r>
              <a:rPr lang="zh-CN" altLang="en-US" dirty="0">
                <a:solidFill>
                  <a:srgbClr val="000000"/>
                </a:solidFill>
                <a:latin typeface="微軟正黑體" panose="020B0604030504040204" pitchFamily="34" charset="-120"/>
                <a:ea typeface="微軟正黑體"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4"/>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5075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套件按滑鼠右鍵，選擇「</a:t>
            </a:r>
            <a:r>
              <a:rPr lang="en-US" dirty="0">
                <a:solidFill>
                  <a:srgbClr val="000000"/>
                </a:solidFill>
                <a:latin typeface="微軟正黑體" panose="020B0604030504040204" pitchFamily="34" charset="-120"/>
                <a:ea typeface="微軟正黑體" panose="020B0604030504040204" pitchFamily="34" charset="-120"/>
              </a:rPr>
              <a:t>New -&gt; Java </a:t>
            </a:r>
            <a:r>
              <a:rPr lang="en-US" dirty="0" err="1">
                <a:solidFill>
                  <a:srgbClr val="000000"/>
                </a:solidFill>
                <a:latin typeface="微軟正黑體" panose="020B0604030504040204" pitchFamily="34" charset="-120"/>
                <a:ea typeface="微軟正黑體" panose="020B0604030504040204" pitchFamily="34" charset="-120"/>
              </a:rPr>
              <a:t>CLass</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Name</a:t>
            </a:r>
            <a:r>
              <a:rPr lang="zh-CN" altLang="en-US" dirty="0">
                <a:solidFill>
                  <a:srgbClr val="000000"/>
                </a:solidFill>
                <a:latin typeface="微軟正黑體" panose="020B0604030504040204" pitchFamily="34" charset="-120"/>
                <a:ea typeface="微軟正黑體" panose="020B0604030504040204" pitchFamily="34" charset="-120"/>
              </a:rPr>
              <a:t>輸入「</a:t>
            </a:r>
            <a:r>
              <a:rPr lang="en-US" dirty="0" err="1">
                <a:solidFill>
                  <a:srgbClr val="000000"/>
                </a:solidFill>
                <a:latin typeface="微軟正黑體" panose="020B0604030504040204" pitchFamily="34" charset="-120"/>
                <a:ea typeface="微軟正黑體" panose="020B0604030504040204" pitchFamily="34" charset="-120"/>
              </a:rPr>
              <a:t>PlayActivity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後選擇「</a:t>
            </a:r>
            <a:r>
              <a:rPr lang="en-US" dirty="0">
                <a:solidFill>
                  <a:srgbClr val="000000"/>
                </a:solidFill>
                <a:latin typeface="微軟正黑體" panose="020B0604030504040204" pitchFamily="34" charset="-120"/>
                <a:ea typeface="微軟正黑體" panose="020B0604030504040204" pitchFamily="34" charset="-120"/>
              </a:rPr>
              <a:t>OK」。</a:t>
            </a:r>
            <a:r>
              <a:rPr lang="zh-CN" altLang="en-US" dirty="0">
                <a:solidFill>
                  <a:srgbClr val="000000"/>
                </a:solidFill>
                <a:latin typeface="微軟正黑體" panose="020B0604030504040204" pitchFamily="34" charset="-120"/>
                <a:ea typeface="微軟正黑體" panose="020B0604030504040204" pitchFamily="34" charset="-120"/>
              </a:rPr>
              <a:t>參考下列的內容完成這個</a:t>
            </a:r>
            <a:r>
              <a:rPr lang="en-US" dirty="0">
                <a:solidFill>
                  <a:srgbClr val="000000"/>
                </a:solidFill>
                <a:latin typeface="微軟正黑體" panose="020B0604030504040204" pitchFamily="34" charset="-120"/>
                <a:ea typeface="微軟正黑體" panose="020B0604030504040204" pitchFamily="34" charset="-120"/>
              </a:rPr>
              <a:t>Activity</a:t>
            </a:r>
            <a:r>
              <a:rPr lang="zh-CN" altLang="en-US" dirty="0">
                <a:solidFill>
                  <a:srgbClr val="000000"/>
                </a:solidFill>
                <a:latin typeface="微軟正黑體" panose="020B0604030504040204" pitchFamily="34" charset="-120"/>
                <a:ea typeface="微軟正黑體"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69402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開啟應用程式設定檔「</a:t>
            </a:r>
            <a:r>
              <a:rPr lang="en-US" dirty="0">
                <a:solidFill>
                  <a:srgbClr val="000000"/>
                </a:solidFill>
                <a:latin typeface="微軟正黑體" panose="020B0604030504040204" pitchFamily="34" charset="-120"/>
                <a:ea typeface="微軟正黑體" panose="020B0604030504040204" pitchFamily="34" charset="-120"/>
              </a:rPr>
              <a:t>AndroidManifest.xml」，</a:t>
            </a:r>
            <a:r>
              <a:rPr lang="zh-CN" altLang="en-US" dirty="0">
                <a:solidFill>
                  <a:srgbClr val="000000"/>
                </a:solidFill>
                <a:latin typeface="微軟正黑體" panose="020B0604030504040204" pitchFamily="34" charset="-120"/>
                <a:ea typeface="微軟正黑體" panose="020B0604030504040204" pitchFamily="34" charset="-120"/>
              </a:rPr>
              <a:t>加入這個</a:t>
            </a:r>
            <a:r>
              <a:rPr lang="en-US" dirty="0">
                <a:solidFill>
                  <a:srgbClr val="000000"/>
                </a:solidFill>
                <a:latin typeface="微軟正黑體" panose="020B0604030504040204" pitchFamily="34" charset="-120"/>
                <a:ea typeface="微軟正黑體" panose="020B0604030504040204" pitchFamily="34" charset="-120"/>
              </a:rPr>
              <a:t>Activity</a:t>
            </a:r>
            <a:r>
              <a:rPr lang="zh-CN" altLang="en-US" dirty="0">
                <a:solidFill>
                  <a:srgbClr val="000000"/>
                </a:solidFill>
                <a:latin typeface="微軟正黑體" panose="020B0604030504040204" pitchFamily="34" charset="-120"/>
                <a:ea typeface="微軟正黑體"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完成元件的設計後，開啟在「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clickFunction</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571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6"/>
            <a:ext cx="10515600" cy="629174"/>
          </a:xfrm>
        </p:spPr>
        <p:txBody>
          <a:bodyPr>
            <a:normAutofit fontScale="90000"/>
          </a:bodyPr>
          <a:lstStyle/>
          <a:p>
            <a:r>
              <a:rPr lang="zh-CN" altLang="en-US" dirty="0"/>
              <a:t>持久化 </a:t>
            </a:r>
            <a:r>
              <a:rPr lang="en-US" dirty="0" smtClean="0"/>
              <a:t>Session</a:t>
            </a:r>
            <a:endParaRPr lang="en-US" dirty="0"/>
          </a:p>
        </p:txBody>
      </p:sp>
      <p:sp>
        <p:nvSpPr>
          <p:cNvPr id="3" name="Content Placeholder 2"/>
          <p:cNvSpPr>
            <a:spLocks noGrp="1"/>
          </p:cNvSpPr>
          <p:nvPr>
            <p:ph idx="1"/>
          </p:nvPr>
        </p:nvSpPr>
        <p:spPr>
          <a:xfrm>
            <a:off x="838200" y="1012054"/>
            <a:ext cx="10515600" cy="5164909"/>
          </a:xfrm>
        </p:spPr>
        <p:txBody>
          <a:bodyPr/>
          <a:lstStyle/>
          <a:p>
            <a:r>
              <a:rPr lang="zh-CN" altLang="en-US" dirty="0"/>
              <a:t>对于持久化 </a:t>
            </a:r>
            <a:r>
              <a:rPr lang="en-US" dirty="0"/>
              <a:t>session，</a:t>
            </a:r>
            <a:r>
              <a:rPr lang="zh-CN" altLang="en-US" dirty="0"/>
              <a:t>需要将该 </a:t>
            </a:r>
            <a:r>
              <a:rPr lang="en-US" dirty="0"/>
              <a:t>session </a:t>
            </a:r>
            <a:r>
              <a:rPr lang="zh-CN" altLang="en-US" dirty="0"/>
              <a:t>信息同步到每台机器，每台机器都有所有持久化 </a:t>
            </a:r>
            <a:r>
              <a:rPr lang="en-US" dirty="0"/>
              <a:t>session </a:t>
            </a:r>
            <a:r>
              <a:rPr lang="zh-CN" altLang="en-US" dirty="0"/>
              <a:t>信息的全集，这样做的好处就是当某台 </a:t>
            </a:r>
            <a:r>
              <a:rPr lang="en-US" dirty="0"/>
              <a:t>broker </a:t>
            </a:r>
            <a:r>
              <a:rPr lang="zh-CN" altLang="en-US" dirty="0"/>
              <a:t>无法工作了，连接在这个异常 </a:t>
            </a:r>
            <a:r>
              <a:rPr lang="en-US" dirty="0"/>
              <a:t>broker </a:t>
            </a:r>
            <a:r>
              <a:rPr lang="zh-CN" altLang="en-US" dirty="0"/>
              <a:t>上的 </a:t>
            </a:r>
            <a:r>
              <a:rPr lang="en-US" dirty="0"/>
              <a:t>client </a:t>
            </a:r>
            <a:r>
              <a:rPr lang="zh-CN" altLang="en-US" dirty="0"/>
              <a:t>不会丢失消息，每条 </a:t>
            </a:r>
            <a:r>
              <a:rPr lang="en-US" dirty="0"/>
              <a:t>publish </a:t>
            </a:r>
            <a:r>
              <a:rPr lang="zh-CN" altLang="en-US" dirty="0"/>
              <a:t>的消息都是直接写入 </a:t>
            </a:r>
            <a:r>
              <a:rPr lang="en-US" dirty="0" err="1"/>
              <a:t>hbase</a:t>
            </a:r>
            <a:r>
              <a:rPr lang="en-US" dirty="0"/>
              <a:t> </a:t>
            </a:r>
            <a:r>
              <a:rPr lang="zh-CN" altLang="en-US" dirty="0"/>
              <a:t>的，当 </a:t>
            </a:r>
            <a:r>
              <a:rPr lang="en-US" dirty="0"/>
              <a:t>broker </a:t>
            </a:r>
            <a:r>
              <a:rPr lang="zh-CN" altLang="en-US" dirty="0"/>
              <a:t>恢复，或者 </a:t>
            </a:r>
            <a:r>
              <a:rPr lang="en-US" dirty="0"/>
              <a:t>client </a:t>
            </a:r>
            <a:r>
              <a:rPr lang="zh-CN" altLang="en-US" dirty="0"/>
              <a:t>连接到其他 </a:t>
            </a:r>
            <a:r>
              <a:rPr lang="en-US" dirty="0"/>
              <a:t>broker </a:t>
            </a:r>
            <a:r>
              <a:rPr lang="zh-CN" altLang="en-US" dirty="0"/>
              <a:t>之后，可以继续从 </a:t>
            </a:r>
            <a:r>
              <a:rPr lang="en-US" dirty="0" err="1"/>
              <a:t>hbase</a:t>
            </a:r>
            <a:r>
              <a:rPr lang="en-US" dirty="0"/>
              <a:t> </a:t>
            </a:r>
            <a:r>
              <a:rPr lang="zh-CN" altLang="en-US" dirty="0"/>
              <a:t>获取数据，然后发送给订阅的 </a:t>
            </a:r>
            <a:r>
              <a:rPr lang="en-US" dirty="0"/>
              <a:t>client。</a:t>
            </a:r>
          </a:p>
        </p:txBody>
      </p:sp>
    </p:spTree>
    <p:extLst>
      <p:ext uri="{BB962C8B-B14F-4D97-AF65-F5344CB8AC3E}">
        <p14:creationId xmlns:p14="http://schemas.microsoft.com/office/powerpoint/2010/main" val="29298171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同樣在「</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類別，找到「</a:t>
            </a:r>
            <a:r>
              <a:rPr lang="en-US" dirty="0" err="1">
                <a:solidFill>
                  <a:srgbClr val="000000"/>
                </a:solidFill>
                <a:latin typeface="微軟正黑體" panose="020B0604030504040204" pitchFamily="34" charset="-120"/>
                <a:ea typeface="微軟正黑體" panose="020B0604030504040204" pitchFamily="34" charset="-120"/>
              </a:rPr>
              <a:t>onActivityResult</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04512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6689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微軟正黑體" panose="020B0604030504040204" pitchFamily="34" charset="-120"/>
                <a:ea typeface="微軟正黑體" panose="020B0604030504040204" pitchFamily="34" charset="-120"/>
              </a:rPr>
              <a:t>Android Studio</a:t>
            </a:r>
            <a:r>
              <a:rPr lang="zh-CN" altLang="en-US" dirty="0">
                <a:solidFill>
                  <a:srgbClr val="000000"/>
                </a:solidFill>
                <a:latin typeface="微軟正黑體" panose="020B0604030504040204" pitchFamily="34" charset="-120"/>
                <a:ea typeface="微軟正黑體" panose="020B0604030504040204" pitchFamily="34" charset="-120"/>
              </a:rPr>
              <a:t>為應用程式加入的內容：</a:t>
            </a:r>
          </a:p>
          <a:p>
            <a:pPr>
              <a:buFont typeface="Arial" panose="020B0604020202020204" pitchFamily="34" charset="0"/>
              <a:buChar char="•"/>
            </a:pPr>
            <a:r>
              <a:rPr lang="en-US" dirty="0" smtClean="0">
                <a:solidFill>
                  <a:srgbClr val="000000"/>
                </a:solidFill>
                <a:latin typeface="微軟正黑體" panose="020B0604030504040204" pitchFamily="34" charset="-120"/>
                <a:ea typeface="微軟正黑體" panose="020B0604030504040204" pitchFamily="34" charset="-120"/>
              </a:rPr>
              <a:t> google</a:t>
            </a:r>
            <a:r>
              <a:rPr lang="en-US" i="1" dirty="0" smtClean="0">
                <a:solidFill>
                  <a:srgbClr val="000000"/>
                </a:solidFill>
                <a:latin typeface="微軟正黑體" panose="020B0604030504040204" pitchFamily="34" charset="-120"/>
                <a:ea typeface="微軟正黑體" panose="020B0604030504040204" pitchFamily="34" charset="-120"/>
              </a:rPr>
              <a:t>maps</a:t>
            </a:r>
            <a:r>
              <a:rPr lang="en-US" dirty="0" smtClean="0">
                <a:solidFill>
                  <a:srgbClr val="000000"/>
                </a:solidFill>
                <a:latin typeface="微軟正黑體" panose="020B0604030504040204" pitchFamily="34" charset="-120"/>
                <a:ea typeface="微軟正黑體" panose="020B0604030504040204" pitchFamily="34" charset="-120"/>
              </a:rPr>
              <a:t>api.xml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儲存與設定</a:t>
            </a:r>
            <a:r>
              <a:rPr lang="en-US" dirty="0">
                <a:solidFill>
                  <a:srgbClr val="000000"/>
                </a:solidFill>
                <a:latin typeface="微軟正黑體" panose="020B0604030504040204" pitchFamily="34" charset="-120"/>
                <a:ea typeface="微軟正黑體" panose="020B0604030504040204" pitchFamily="34" charset="-120"/>
              </a:rPr>
              <a:t>Google Maps API Key</a:t>
            </a:r>
            <a:r>
              <a:rPr lang="zh-CN" altLang="en-US" dirty="0">
                <a:solidFill>
                  <a:srgbClr val="000000"/>
                </a:solidFill>
                <a:latin typeface="微軟正黑體" panose="020B0604030504040204" pitchFamily="34" charset="-120"/>
                <a:ea typeface="微軟正黑體" panose="020B0604030504040204" pitchFamily="34" charset="-120"/>
              </a:rPr>
              <a:t>的資源檔案。</a:t>
            </a:r>
          </a:p>
          <a:p>
            <a:pPr>
              <a:buFont typeface="Arial" panose="020B0604020202020204" pitchFamily="34" charset="0"/>
              <a:buChar char="•"/>
            </a:pPr>
            <a:r>
              <a:rPr lang="en-US" dirty="0" smtClean="0">
                <a:solidFill>
                  <a:srgbClr val="000000"/>
                </a:solidFill>
                <a:latin typeface="微軟正黑體" panose="020B0604030504040204" pitchFamily="34" charset="-120"/>
                <a:ea typeface="微軟正黑體" panose="020B0604030504040204" pitchFamily="34" charset="-120"/>
              </a:rPr>
              <a:t> MapsActivity.java</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地圖元件。</a:t>
            </a:r>
          </a:p>
          <a:p>
            <a:pPr>
              <a:buFont typeface="Arial" panose="020B0604020202020204" pitchFamily="34" charset="0"/>
              <a:buChar char="•"/>
            </a:pPr>
            <a:r>
              <a:rPr lang="en-US" dirty="0" smtClean="0">
                <a:solidFill>
                  <a:srgbClr val="000000"/>
                </a:solidFill>
                <a:latin typeface="微軟正黑體" panose="020B0604030504040204" pitchFamily="34" charset="-120"/>
                <a:ea typeface="微軟正黑體" panose="020B0604030504040204" pitchFamily="34" charset="-120"/>
              </a:rPr>
              <a:t> activity_maps.xml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地圖元件使用的畫面資源檔。</a:t>
            </a:r>
          </a:p>
          <a:p>
            <a:pPr>
              <a:buFont typeface="Arial" panose="020B0604020202020204" pitchFamily="34" charset="0"/>
              <a:buChar char="•"/>
            </a:pPr>
            <a:r>
              <a:rPr lang="en-US" dirty="0" smtClean="0">
                <a:solidFill>
                  <a:srgbClr val="000000"/>
                </a:solidFill>
                <a:latin typeface="微軟正黑體" panose="020B0604030504040204" pitchFamily="34" charset="-120"/>
                <a:ea typeface="微軟正黑體" panose="020B0604030504040204" pitchFamily="34" charset="-120"/>
              </a:rPr>
              <a:t> </a:t>
            </a:r>
            <a:r>
              <a:rPr lang="en-US" dirty="0" err="1" smtClean="0">
                <a:solidFill>
                  <a:srgbClr val="000000"/>
                </a:solidFill>
                <a:latin typeface="微軟正黑體" panose="020B0604030504040204" pitchFamily="34" charset="-120"/>
                <a:ea typeface="微軟正黑體" panose="020B0604030504040204" pitchFamily="34" charset="-120"/>
              </a:rPr>
              <a:t>Gradle</a:t>
            </a:r>
            <a:r>
              <a:rPr lang="en-US" dirty="0" smtClean="0">
                <a:solidFill>
                  <a:srgbClr val="000000"/>
                </a:solidFill>
                <a:latin typeface="微軟正黑體" panose="020B0604030504040204" pitchFamily="34" charset="-120"/>
                <a:ea typeface="微軟正黑體" panose="020B0604030504040204" pitchFamily="34" charset="-120"/>
              </a:rPr>
              <a:t> </a:t>
            </a:r>
            <a:r>
              <a:rPr lang="en-US" dirty="0">
                <a:solidFill>
                  <a:srgbClr val="000000"/>
                </a:solidFill>
                <a:latin typeface="微軟正黑體" panose="020B0604030504040204" pitchFamily="34" charset="-120"/>
                <a:ea typeface="微軟正黑體" panose="020B0604030504040204" pitchFamily="34" charset="-120"/>
              </a:rPr>
              <a:t>Scripts -&gt; </a:t>
            </a:r>
            <a:r>
              <a:rPr lang="en-US" dirty="0" err="1">
                <a:solidFill>
                  <a:srgbClr val="000000"/>
                </a:solidFill>
                <a:latin typeface="微軟正黑體" panose="020B0604030504040204" pitchFamily="34" charset="-120"/>
                <a:ea typeface="微軟正黑體" panose="020B0604030504040204" pitchFamily="34" charset="-120"/>
              </a:rPr>
              <a:t>build.gradle</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Module:app</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dependencies」</a:t>
            </a:r>
            <a:r>
              <a:rPr lang="zh-CN" altLang="en-US" dirty="0">
                <a:solidFill>
                  <a:srgbClr val="000000"/>
                </a:solidFill>
                <a:latin typeface="微軟正黑體" panose="020B0604030504040204" pitchFamily="34" charset="-120"/>
                <a:ea typeface="微軟正黑體" panose="020B0604030504040204" pitchFamily="34" charset="-120"/>
              </a:rPr>
              <a:t>區塊加入</a:t>
            </a:r>
            <a:r>
              <a:rPr lang="en-US" dirty="0">
                <a:solidFill>
                  <a:srgbClr val="000000"/>
                </a:solidFill>
                <a:latin typeface="微軟正黑體" panose="020B0604030504040204" pitchFamily="34" charset="-120"/>
                <a:ea typeface="微軟正黑體" panose="020B0604030504040204" pitchFamily="34" charset="-120"/>
              </a:rPr>
              <a:t>Google Play Service SDK</a:t>
            </a:r>
            <a:r>
              <a:rPr lang="zh-CN" altLang="en-US" dirty="0">
                <a:solidFill>
                  <a:srgbClr val="000000"/>
                </a:solidFill>
                <a:latin typeface="微軟正黑體" panose="020B0604030504040204" pitchFamily="34" charset="-120"/>
                <a:ea typeface="微軟正黑體" panose="020B0604030504040204" pitchFamily="34" charset="-120"/>
              </a:rPr>
              <a:t>的設定。</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微軟正黑體" panose="020B0604030504040204" pitchFamily="34" charset="-120"/>
                <a:ea typeface="微軟正黑體" panose="020B0604030504040204" pitchFamily="34" charset="-120"/>
              </a:rPr>
              <a:t>AndroidManifest.xml：</a:t>
            </a:r>
            <a:r>
              <a:rPr lang="zh-CN" altLang="en-US" dirty="0">
                <a:solidFill>
                  <a:srgbClr val="000000"/>
                </a:solidFill>
                <a:latin typeface="微軟正黑體" panose="020B0604030504040204" pitchFamily="34" charset="-120"/>
                <a:ea typeface="微軟正黑體" panose="020B0604030504040204" pitchFamily="34" charset="-120"/>
              </a:rPr>
              <a:t>在</a:t>
            </a:r>
            <a:r>
              <a:rPr lang="en-US" altLang="zh-CN" dirty="0">
                <a:solidFill>
                  <a:srgbClr val="000000"/>
                </a:solidFill>
                <a:latin typeface="微軟正黑體" panose="020B0604030504040204" pitchFamily="34" charset="-120"/>
                <a:ea typeface="微軟正黑體" panose="020B0604030504040204" pitchFamily="34" charset="-120"/>
              </a:rPr>
              <a:t>&lt;</a:t>
            </a:r>
            <a:r>
              <a:rPr lang="en-US" dirty="0">
                <a:solidFill>
                  <a:srgbClr val="000000"/>
                </a:solidFill>
                <a:latin typeface="微軟正黑體" panose="020B0604030504040204" pitchFamily="34" charset="-120"/>
                <a:ea typeface="微軟正黑體" panose="020B0604030504040204" pitchFamily="34" charset="-120"/>
              </a:rPr>
              <a:t>manifest&gt;</a:t>
            </a:r>
            <a:r>
              <a:rPr lang="zh-CN" altLang="en-US" dirty="0">
                <a:solidFill>
                  <a:srgbClr val="000000"/>
                </a:solidFill>
                <a:latin typeface="微軟正黑體" panose="020B0604030504040204" pitchFamily="34" charset="-120"/>
                <a:ea typeface="微軟正黑體"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微軟正黑體" panose="020B0604030504040204" pitchFamily="34" charset="-120"/>
                <a:ea typeface="微軟正黑體" panose="020B0604030504040204" pitchFamily="34" charset="-120"/>
              </a:rPr>
              <a:t>AndroidManifest.xml：</a:t>
            </a:r>
            <a:r>
              <a:rPr lang="zh-CN" altLang="en-US" dirty="0">
                <a:solidFill>
                  <a:srgbClr val="000000"/>
                </a:solidFill>
                <a:latin typeface="微軟正黑體" panose="020B0604030504040204" pitchFamily="34" charset="-120"/>
                <a:ea typeface="微軟正黑體" panose="020B0604030504040204" pitchFamily="34" charset="-120"/>
              </a:rPr>
              <a:t>在</a:t>
            </a:r>
            <a:r>
              <a:rPr lang="en-US" altLang="zh-CN" dirty="0">
                <a:solidFill>
                  <a:srgbClr val="000000"/>
                </a:solidFill>
                <a:latin typeface="微軟正黑體" panose="020B0604030504040204" pitchFamily="34" charset="-120"/>
                <a:ea typeface="微軟正黑體" panose="020B0604030504040204" pitchFamily="34" charset="-120"/>
              </a:rPr>
              <a:t>&lt;</a:t>
            </a:r>
            <a:r>
              <a:rPr lang="en-US" dirty="0">
                <a:solidFill>
                  <a:srgbClr val="000000"/>
                </a:solidFill>
                <a:latin typeface="微軟正黑體" panose="020B0604030504040204" pitchFamily="34" charset="-120"/>
                <a:ea typeface="微軟正黑體" panose="020B0604030504040204" pitchFamily="34" charset="-120"/>
              </a:rPr>
              <a:t>application&gt;</a:t>
            </a:r>
            <a:r>
              <a:rPr lang="zh-CN" altLang="en-US" dirty="0">
                <a:solidFill>
                  <a:srgbClr val="000000"/>
                </a:solidFill>
                <a:latin typeface="微軟正黑體" panose="020B0604030504040204" pitchFamily="34" charset="-120"/>
                <a:ea typeface="微軟正黑體" panose="020B0604030504040204" pitchFamily="34" charset="-120"/>
              </a:rPr>
              <a:t>標籤下加入</a:t>
            </a:r>
            <a:r>
              <a:rPr lang="en-US" dirty="0">
                <a:solidFill>
                  <a:srgbClr val="000000"/>
                </a:solidFill>
                <a:latin typeface="微軟正黑體" panose="020B0604030504040204" pitchFamily="34" charset="-120"/>
                <a:ea typeface="微軟正黑體" panose="020B0604030504040204" pitchFamily="34" charset="-120"/>
              </a:rPr>
              <a:t>Google Service</a:t>
            </a:r>
            <a:r>
              <a:rPr lang="zh-CN" altLang="en-US" dirty="0">
                <a:solidFill>
                  <a:srgbClr val="000000"/>
                </a:solidFill>
                <a:latin typeface="微軟正黑體" panose="020B0604030504040204" pitchFamily="34" charset="-120"/>
                <a:ea typeface="微軟正黑體" panose="020B0604030504040204" pitchFamily="34" charset="-120"/>
              </a:rPr>
              <a:t>版本、</a:t>
            </a:r>
            <a:r>
              <a:rPr lang="en-US" dirty="0">
                <a:solidFill>
                  <a:srgbClr val="000000"/>
                </a:solidFill>
                <a:latin typeface="微軟正黑體" panose="020B0604030504040204" pitchFamily="34" charset="-120"/>
                <a:ea typeface="微軟正黑體" panose="020B0604030504040204" pitchFamily="34" charset="-120"/>
              </a:rPr>
              <a:t>Google Map API key</a:t>
            </a:r>
            <a:r>
              <a:rPr lang="zh-CN" altLang="en-US" dirty="0">
                <a:solidFill>
                  <a:srgbClr val="000000"/>
                </a:solidFill>
                <a:latin typeface="微軟正黑體" panose="020B0604030504040204" pitchFamily="34" charset="-120"/>
                <a:ea typeface="微軟正黑體"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10886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8" name="Picture 4" descr="AndroidTutorial5_04_02_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應用程式啟動地圖元件以後，如果出現下列的畫面，表示地圖元件可以正確的運作：</a:t>
            </a:r>
            <a:endParaRPr lang="en-US" dirty="0"/>
          </a:p>
        </p:txBody>
      </p:sp>
    </p:spTree>
    <p:extLst>
      <p:ext uri="{BB962C8B-B14F-4D97-AF65-F5344CB8AC3E}">
        <p14:creationId xmlns:p14="http://schemas.microsoft.com/office/powerpoint/2010/main" val="220844931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每一個使用地圖元件的應用程式，都需要依照上列的方式建立</a:t>
            </a:r>
            <a:r>
              <a:rPr lang="en-US" altLang="zh-TW" dirty="0">
                <a:solidFill>
                  <a:srgbClr val="000000"/>
                </a:solidFill>
                <a:latin typeface="微軟正黑體" panose="020B0604030504040204" pitchFamily="34" charset="-120"/>
                <a:ea typeface="微軟正黑體" panose="020B0604030504040204" pitchFamily="34" charset="-120"/>
              </a:rPr>
              <a:t>Google Maps API Key</a:t>
            </a:r>
            <a:r>
              <a:rPr lang="zh-TW" altLang="en-US" dirty="0">
                <a:solidFill>
                  <a:srgbClr val="000000"/>
                </a:solidFill>
                <a:latin typeface="微軟正黑體" panose="020B0604030504040204" pitchFamily="34" charset="-120"/>
                <a:ea typeface="微軟正黑體" panose="020B0604030504040204" pitchFamily="34" charset="-120"/>
              </a:rPr>
              <a:t>，地圖才可以正確下載與顯示。如果開發其它使用地圖元件的應用程式，可以繼續使用同一個</a:t>
            </a:r>
            <a:r>
              <a:rPr lang="en-US" altLang="zh-TW" dirty="0">
                <a:solidFill>
                  <a:srgbClr val="000000"/>
                </a:solidFill>
                <a:latin typeface="微軟正黑體" panose="020B0604030504040204" pitchFamily="34" charset="-120"/>
                <a:ea typeface="微軟正黑體" panose="020B0604030504040204" pitchFamily="34" charset="-120"/>
              </a:rPr>
              <a:t>Google Maps API Key</a:t>
            </a:r>
            <a:r>
              <a:rPr lang="zh-TW" altLang="en-US" dirty="0">
                <a:solidFill>
                  <a:srgbClr val="000000"/>
                </a:solidFill>
                <a:latin typeface="微軟正黑體" panose="020B0604030504040204" pitchFamily="34" charset="-120"/>
                <a:ea typeface="微軟正黑體"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微軟正黑體" panose="020B0604030504040204" pitchFamily="34" charset="-120"/>
                <a:ea typeface="微軟正黑體" panose="020B0604030504040204" pitchFamily="34" charset="-120"/>
              </a:rPr>
              <a:t>在瀏覽器開啟這個網頁：</a:t>
            </a:r>
            <a:r>
              <a:rPr lang="pt-BR" dirty="0">
                <a:solidFill>
                  <a:srgbClr val="000000"/>
                </a:solidFill>
                <a:latin typeface="微軟正黑體" panose="020B0604030504040204" pitchFamily="34" charset="-120"/>
                <a:ea typeface="微軟正黑體" panose="020B0604030504040204" pitchFamily="34" charset="-120"/>
                <a:hlinkClick r:id="rId2"/>
              </a:rPr>
              <a:t>https://console.developers.google.com/</a:t>
            </a:r>
            <a:r>
              <a:rPr lang="pt-BR" dirty="0">
                <a:solidFill>
                  <a:srgbClr val="000000"/>
                </a:solidFill>
                <a:latin typeface="微軟正黑體" panose="020B0604030504040204" pitchFamily="34" charset="-120"/>
                <a:ea typeface="微軟正黑體" panose="020B0604030504040204" pitchFamily="34" charset="-120"/>
              </a:rPr>
              <a:t>。</a:t>
            </a:r>
          </a:p>
          <a:p>
            <a:pPr>
              <a:buFont typeface="+mj-lt"/>
              <a:buAutoNum type="arabicPeriod"/>
            </a:pPr>
            <a:r>
              <a:rPr lang="pt-BR" dirty="0">
                <a:solidFill>
                  <a:srgbClr val="000000"/>
                </a:solidFill>
                <a:latin typeface="微軟正黑體" panose="020B0604030504040204" pitchFamily="34" charset="-120"/>
                <a:ea typeface="微軟正黑體" panose="020B0604030504040204" pitchFamily="34" charset="-120"/>
              </a:rPr>
              <a:t>選擇「My Project」:</a:t>
            </a:r>
            <a:endParaRPr lang="pt-BR" b="0" i="0" dirty="0">
              <a:solidFill>
                <a:srgbClr val="000000"/>
              </a:solidFill>
              <a:effectLst/>
              <a:latin typeface="微軟正黑體" panose="020B0604030504040204" pitchFamily="34" charset="-120"/>
              <a:ea typeface="微軟正黑體" panose="020B0604030504040204" pitchFamily="34" charset="-120"/>
            </a:endParaRPr>
          </a:p>
        </p:txBody>
      </p:sp>
      <p:pic>
        <p:nvPicPr>
          <p:cNvPr id="1026" name="Picture 2" descr="AndroidTutorial5_04_02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微軟正黑體" panose="020B0604030504040204" pitchFamily="34" charset="-120"/>
                <a:ea typeface="微軟正黑體" panose="020B0604030504040204" pitchFamily="34" charset="-120"/>
              </a:rPr>
              <a:t>選擇「</a:t>
            </a:r>
            <a:r>
              <a:rPr lang="en-US" altLang="zh-TW" dirty="0">
                <a:solidFill>
                  <a:srgbClr val="000000"/>
                </a:solidFill>
                <a:latin typeface="微軟正黑體" panose="020B0604030504040204" pitchFamily="34" charset="-120"/>
                <a:ea typeface="微軟正黑體" panose="020B0604030504040204" pitchFamily="34" charset="-120"/>
              </a:rPr>
              <a:t>API</a:t>
            </a:r>
            <a:r>
              <a:rPr lang="zh-TW" altLang="en-US" dirty="0">
                <a:solidFill>
                  <a:srgbClr val="000000"/>
                </a:solidFill>
                <a:latin typeface="微軟正黑體" panose="020B0604030504040204" pitchFamily="34" charset="-120"/>
                <a:ea typeface="微軟正黑體" panose="020B0604030504040204" pitchFamily="34" charset="-120"/>
              </a:rPr>
              <a:t>和憑證 </a:t>
            </a:r>
            <a:r>
              <a:rPr lang="en-US" altLang="zh-TW" dirty="0">
                <a:solidFill>
                  <a:srgbClr val="000000"/>
                </a:solidFill>
                <a:latin typeface="微軟正黑體" panose="020B0604030504040204" pitchFamily="34" charset="-120"/>
                <a:ea typeface="微軟正黑體" panose="020B0604030504040204" pitchFamily="34" charset="-120"/>
              </a:rPr>
              <a:t>-&gt; </a:t>
            </a:r>
            <a:r>
              <a:rPr lang="zh-TW" altLang="en-US" dirty="0">
                <a:solidFill>
                  <a:srgbClr val="000000"/>
                </a:solidFill>
                <a:latin typeface="微軟正黑體" panose="020B0604030504040204" pitchFamily="34" charset="-120"/>
                <a:ea typeface="微軟正黑體" panose="020B0604030504040204" pitchFamily="34" charset="-120"/>
              </a:rPr>
              <a:t>憑證」目錄後，找到剛才申請的</a:t>
            </a:r>
            <a:r>
              <a:rPr lang="en-US" altLang="zh-TW" dirty="0">
                <a:solidFill>
                  <a:srgbClr val="000000"/>
                </a:solidFill>
                <a:latin typeface="微軟正黑體" panose="020B0604030504040204" pitchFamily="34" charset="-120"/>
                <a:ea typeface="微軟正黑體" panose="020B0604030504040204" pitchFamily="34" charset="-120"/>
              </a:rPr>
              <a:t>Android </a:t>
            </a:r>
            <a:r>
              <a:rPr lang="zh-TW" altLang="en-US" dirty="0">
                <a:solidFill>
                  <a:srgbClr val="000000"/>
                </a:solidFill>
                <a:latin typeface="微軟正黑體" panose="020B0604030504040204" pitchFamily="34" charset="-120"/>
                <a:ea typeface="微軟正黑體" panose="020B0604030504040204" pitchFamily="34" charset="-120"/>
              </a:rPr>
              <a:t>應用程式的金鑰，選擇「編輯允許使用的</a:t>
            </a:r>
            <a:r>
              <a:rPr lang="en-US" altLang="zh-TW" dirty="0">
                <a:solidFill>
                  <a:srgbClr val="000000"/>
                </a:solidFill>
                <a:latin typeface="微軟正黑體" panose="020B0604030504040204" pitchFamily="34" charset="-120"/>
                <a:ea typeface="微軟正黑體" panose="020B0604030504040204" pitchFamily="34" charset="-120"/>
              </a:rPr>
              <a:t>Android</a:t>
            </a:r>
            <a:r>
              <a:rPr lang="zh-TW" altLang="en-US" dirty="0">
                <a:solidFill>
                  <a:srgbClr val="000000"/>
                </a:solidFill>
                <a:latin typeface="微軟正黑體" panose="020B0604030504040204" pitchFamily="34" charset="-120"/>
                <a:ea typeface="微軟正黑體" panose="020B0604030504040204" pitchFamily="34" charset="-120"/>
              </a:rPr>
              <a:t>應用程式」：</a:t>
            </a:r>
            <a:endParaRPr lang="zh-TW" altLang="en-US" b="0" i="0" dirty="0">
              <a:solidFill>
                <a:srgbClr val="000000"/>
              </a:solidFill>
              <a:effectLst/>
              <a:latin typeface="微軟正黑體" panose="020B0604030504040204" pitchFamily="34" charset="-120"/>
              <a:ea typeface="微軟正黑體" panose="020B0604030504040204" pitchFamily="34" charset="-120"/>
            </a:endParaRPr>
          </a:p>
        </p:txBody>
      </p:sp>
      <p:pic>
        <p:nvPicPr>
          <p:cNvPr id="1028" name="Picture 4" descr="AndroidTutorial5_04_02_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微軟正黑體" panose="020B0604030504040204" pitchFamily="34" charset="-120"/>
                <a:ea typeface="微軟正黑體" panose="020B0604030504040204" pitchFamily="34" charset="-120"/>
              </a:rPr>
              <a:t>參考網頁的說明，加入第二個應用程式。在同一台電腦開發的時候，在「</a:t>
            </a:r>
            <a:r>
              <a:rPr lang="en-US" altLang="zh-TW" dirty="0">
                <a:solidFill>
                  <a:srgbClr val="000000"/>
                </a:solidFill>
                <a:latin typeface="微軟正黑體" panose="020B0604030504040204" pitchFamily="34" charset="-120"/>
                <a:ea typeface="微軟正黑體" panose="020B0604030504040204" pitchFamily="34" charset="-120"/>
              </a:rPr>
              <a:t>;</a:t>
            </a:r>
            <a:r>
              <a:rPr lang="zh-TW" altLang="en-US" dirty="0">
                <a:solidFill>
                  <a:srgbClr val="000000"/>
                </a:solidFill>
                <a:latin typeface="微軟正黑體" panose="020B0604030504040204" pitchFamily="34" charset="-120"/>
                <a:ea typeface="微軟正黑體" panose="020B0604030504040204" pitchFamily="34" charset="-120"/>
              </a:rPr>
              <a:t>」前的設定不變，「</a:t>
            </a:r>
            <a:r>
              <a:rPr lang="en-US" altLang="zh-TW" dirty="0">
                <a:solidFill>
                  <a:srgbClr val="000000"/>
                </a:solidFill>
                <a:latin typeface="微軟正黑體" panose="020B0604030504040204" pitchFamily="34" charset="-120"/>
                <a:ea typeface="微軟正黑體" panose="020B0604030504040204" pitchFamily="34" charset="-120"/>
              </a:rPr>
              <a:t>;</a:t>
            </a:r>
            <a:r>
              <a:rPr lang="zh-TW" altLang="en-US" dirty="0">
                <a:solidFill>
                  <a:srgbClr val="000000"/>
                </a:solidFill>
                <a:latin typeface="微軟正黑體" panose="020B0604030504040204" pitchFamily="34" charset="-120"/>
                <a:ea typeface="微軟正黑體" panose="020B0604030504040204" pitchFamily="34" charset="-120"/>
              </a:rPr>
              <a:t>」後面是應用程式的套件名稱。完成後選擇「更新」就可以讓其它應用程式使用這個申請好的</a:t>
            </a:r>
            <a:r>
              <a:rPr lang="en-US" altLang="zh-TW" dirty="0">
                <a:solidFill>
                  <a:srgbClr val="000000"/>
                </a:solidFill>
                <a:latin typeface="微軟正黑體" panose="020B0604030504040204" pitchFamily="34" charset="-120"/>
                <a:ea typeface="微軟正黑體" panose="020B0604030504040204" pitchFamily="34" charset="-120"/>
              </a:rPr>
              <a:t>Google Maps API Key</a:t>
            </a:r>
            <a:r>
              <a:rPr lang="zh-TW" altLang="en-US" dirty="0">
                <a:solidFill>
                  <a:srgbClr val="000000"/>
                </a:solidFill>
                <a:latin typeface="微軟正黑體" panose="020B0604030504040204" pitchFamily="34" charset="-120"/>
                <a:ea typeface="微軟正黑體" panose="020B0604030504040204" pitchFamily="34" charset="-120"/>
              </a:rPr>
              <a:t>：</a:t>
            </a:r>
            <a:endParaRPr lang="zh-TW" altLang="en-US" b="0" i="0" dirty="0">
              <a:solidFill>
                <a:srgbClr val="000000"/>
              </a:solidFill>
              <a:effectLst/>
              <a:latin typeface="微軟正黑體" panose="020B0604030504040204" pitchFamily="34" charset="-120"/>
              <a:ea typeface="微軟正黑體" panose="020B0604030504040204" pitchFamily="34" charset="-120"/>
            </a:endParaRPr>
          </a:p>
        </p:txBody>
      </p:sp>
      <p:pic>
        <p:nvPicPr>
          <p:cNvPr id="1030" name="Picture 6" descr="AndroidTutorial5_04_02_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7554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現在先瞭解設定地圖顯示位置的作法。</a:t>
            </a:r>
          </a:p>
          <a:p>
            <a:r>
              <a:rPr lang="zh-TW" altLang="en-US" dirty="0">
                <a:solidFill>
                  <a:srgbClr val="000000"/>
                </a:solidFill>
                <a:latin typeface="微軟正黑體" panose="020B0604030504040204" pitchFamily="34" charset="-120"/>
                <a:ea typeface="微軟正黑體" panose="020B0604030504040204" pitchFamily="34" charset="-120"/>
              </a:rPr>
              <a:t>開啟「</a:t>
            </a:r>
            <a:r>
              <a:rPr lang="en-US" altLang="zh-TW" dirty="0">
                <a:solidFill>
                  <a:srgbClr val="000000"/>
                </a:solidFill>
                <a:latin typeface="微軟正黑體" panose="020B0604030504040204" pitchFamily="34" charset="-120"/>
                <a:ea typeface="微軟正黑體" panose="020B0604030504040204" pitchFamily="34" charset="-120"/>
              </a:rPr>
              <a:t>MapsActivity.java</a:t>
            </a:r>
            <a:r>
              <a:rPr lang="zh-TW" altLang="en-US" dirty="0">
                <a:solidFill>
                  <a:srgbClr val="000000"/>
                </a:solidFill>
                <a:latin typeface="微軟正黑體" panose="020B0604030504040204" pitchFamily="34" charset="-120"/>
                <a:ea typeface="微軟正黑體" panose="020B0604030504040204" pitchFamily="34" charset="-120"/>
              </a:rPr>
              <a:t>」，加入提供移動地圖功能的方法：</a:t>
            </a:r>
            <a:endParaRPr lang="zh-TW"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同樣在「</a:t>
            </a:r>
            <a:r>
              <a:rPr lang="en-US" altLang="zh-TW" dirty="0">
                <a:solidFill>
                  <a:srgbClr val="000000"/>
                </a:solidFill>
                <a:latin typeface="微軟正黑體" panose="020B0604030504040204" pitchFamily="34" charset="-120"/>
                <a:ea typeface="微軟正黑體" panose="020B0604030504040204" pitchFamily="34" charset="-120"/>
              </a:rPr>
              <a:t>MapsActivity.java</a:t>
            </a:r>
            <a:r>
              <a:rPr lang="zh-TW" altLang="en-US" dirty="0">
                <a:solidFill>
                  <a:srgbClr val="000000"/>
                </a:solidFill>
                <a:latin typeface="微軟正黑體" panose="020B0604030504040204" pitchFamily="34" charset="-120"/>
                <a:ea typeface="微軟正黑體" panose="020B0604030504040204" pitchFamily="34" charset="-120"/>
              </a:rPr>
              <a:t>」，找到預設的「</a:t>
            </a:r>
            <a:r>
              <a:rPr lang="en-US" altLang="zh-TW" dirty="0" err="1">
                <a:solidFill>
                  <a:srgbClr val="000000"/>
                </a:solidFill>
                <a:latin typeface="微軟正黑體" panose="020B0604030504040204" pitchFamily="34" charset="-120"/>
                <a:ea typeface="微軟正黑體" panose="020B0604030504040204" pitchFamily="34" charset="-120"/>
              </a:rPr>
              <a:t>setUpMap</a:t>
            </a:r>
            <a:r>
              <a:rPr lang="zh-TW" altLang="en-US" dirty="0">
                <a:solidFill>
                  <a:srgbClr val="000000"/>
                </a:solidFill>
                <a:latin typeface="微軟正黑體" panose="020B0604030504040204" pitchFamily="34" charset="-120"/>
                <a:ea typeface="微軟正黑體"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7641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地圖元件可以依照應用程式的需求，在地圖指定的位置加入標記。在「</a:t>
            </a:r>
            <a:r>
              <a:rPr lang="en-US" dirty="0" err="1">
                <a:solidFill>
                  <a:srgbClr val="000000"/>
                </a:solidFill>
                <a:latin typeface="微軟正黑體" panose="020B0604030504040204" pitchFamily="34" charset="-120"/>
                <a:ea typeface="微軟正黑體" panose="020B0604030504040204" pitchFamily="34" charset="-120"/>
              </a:rPr>
              <a:t>com.google.android.gms.maps.model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套件提供下列的元件：</a:t>
            </a:r>
          </a:p>
          <a:p>
            <a:pPr>
              <a:buFont typeface="Arial" panose="020B0604020202020204" pitchFamily="34" charset="0"/>
              <a:buChar char="•"/>
            </a:pPr>
            <a:r>
              <a:rPr lang="en-US" dirty="0" smtClean="0">
                <a:solidFill>
                  <a:srgbClr val="000000"/>
                </a:solidFill>
                <a:latin typeface="微軟正黑體" panose="020B0604030504040204" pitchFamily="34" charset="-120"/>
                <a:ea typeface="微軟正黑體" panose="020B0604030504040204" pitchFamily="34" charset="-120"/>
              </a:rPr>
              <a:t> Marker </a:t>
            </a:r>
            <a:r>
              <a:rPr lang="en-US" dirty="0">
                <a:solidFill>
                  <a:srgbClr val="000000"/>
                </a:solidFill>
                <a:latin typeface="微軟正黑體" panose="020B0604030504040204" pitchFamily="34" charset="-120"/>
                <a:ea typeface="微軟正黑體" panose="020B0604030504040204" pitchFamily="34" charset="-120"/>
              </a:rPr>
              <a:t>– </a:t>
            </a:r>
            <a:r>
              <a:rPr lang="zh-CN" altLang="en-US" dirty="0">
                <a:solidFill>
                  <a:srgbClr val="000000"/>
                </a:solidFill>
                <a:latin typeface="微軟正黑體" panose="020B0604030504040204" pitchFamily="34" charset="-120"/>
                <a:ea typeface="微軟正黑體" panose="020B0604030504040204" pitchFamily="34" charset="-120"/>
              </a:rPr>
              <a:t>在地圖上的一個標記就是一個</a:t>
            </a:r>
            <a:r>
              <a:rPr lang="en-US" dirty="0">
                <a:solidFill>
                  <a:srgbClr val="000000"/>
                </a:solidFill>
                <a:latin typeface="微軟正黑體" panose="020B0604030504040204" pitchFamily="34" charset="-120"/>
                <a:ea typeface="微軟正黑體" panose="020B0604030504040204" pitchFamily="34" charset="-120"/>
              </a:rPr>
              <a:t>Marker</a:t>
            </a:r>
            <a:r>
              <a:rPr lang="zh-CN" altLang="en-US" dirty="0">
                <a:solidFill>
                  <a:srgbClr val="000000"/>
                </a:solidFill>
                <a:latin typeface="微軟正黑體" panose="020B0604030504040204" pitchFamily="34" charset="-120"/>
                <a:ea typeface="微軟正黑體" panose="020B0604030504040204" pitchFamily="34" charset="-120"/>
              </a:rPr>
              <a:t>物件。</a:t>
            </a:r>
          </a:p>
          <a:p>
            <a:pPr>
              <a:buFont typeface="Arial" panose="020B0604020202020204" pitchFamily="34" charset="0"/>
              <a:buChar char="•"/>
            </a:pPr>
            <a:r>
              <a:rPr lang="en-US" dirty="0" smtClean="0">
                <a:solidFill>
                  <a:srgbClr val="000000"/>
                </a:solidFill>
                <a:latin typeface="微軟正黑體" panose="020B0604030504040204" pitchFamily="34" charset="-120"/>
                <a:ea typeface="微軟正黑體" panose="020B0604030504040204" pitchFamily="34" charset="-120"/>
              </a:rPr>
              <a:t> </a:t>
            </a:r>
            <a:r>
              <a:rPr lang="en-US" dirty="0" err="1" smtClean="0">
                <a:solidFill>
                  <a:srgbClr val="000000"/>
                </a:solidFill>
                <a:latin typeface="微軟正黑體" panose="020B0604030504040204" pitchFamily="34" charset="-120"/>
                <a:ea typeface="微軟正黑體" panose="020B0604030504040204" pitchFamily="34" charset="-120"/>
              </a:rPr>
              <a:t>MarkerOptions</a:t>
            </a:r>
            <a:r>
              <a:rPr lang="en-US" dirty="0" smtClean="0">
                <a:solidFill>
                  <a:srgbClr val="000000"/>
                </a:solidFill>
                <a:latin typeface="微軟正黑體" panose="020B0604030504040204" pitchFamily="34" charset="-120"/>
                <a:ea typeface="微軟正黑體" panose="020B0604030504040204" pitchFamily="34" charset="-120"/>
              </a:rPr>
              <a:t> </a:t>
            </a:r>
            <a:r>
              <a:rPr lang="en-US" dirty="0">
                <a:solidFill>
                  <a:srgbClr val="000000"/>
                </a:solidFill>
                <a:latin typeface="微軟正黑體" panose="020B0604030504040204" pitchFamily="34" charset="-120"/>
                <a:ea typeface="微軟正黑體" panose="020B0604030504040204" pitchFamily="34" charset="-120"/>
              </a:rPr>
              <a:t>– </a:t>
            </a:r>
            <a:r>
              <a:rPr lang="zh-CN" altLang="en-US" dirty="0">
                <a:solidFill>
                  <a:srgbClr val="000000"/>
                </a:solidFill>
                <a:latin typeface="微軟正黑體" panose="020B0604030504040204" pitchFamily="34" charset="-120"/>
                <a:ea typeface="微軟正黑體" panose="020B0604030504040204" pitchFamily="34" charset="-120"/>
              </a:rPr>
              <a:t>在加入</a:t>
            </a:r>
            <a:r>
              <a:rPr lang="en-US" dirty="0">
                <a:solidFill>
                  <a:srgbClr val="000000"/>
                </a:solidFill>
                <a:latin typeface="微軟正黑體" panose="020B0604030504040204" pitchFamily="34" charset="-120"/>
                <a:ea typeface="微軟正黑體" panose="020B0604030504040204" pitchFamily="34" charset="-120"/>
              </a:rPr>
              <a:t>Marker</a:t>
            </a:r>
            <a:r>
              <a:rPr lang="zh-CN" altLang="en-US" dirty="0">
                <a:solidFill>
                  <a:srgbClr val="000000"/>
                </a:solidFill>
                <a:latin typeface="微軟正黑體" panose="020B0604030504040204" pitchFamily="34" charset="-120"/>
                <a:ea typeface="微軟正黑體" panose="020B0604030504040204" pitchFamily="34" charset="-120"/>
              </a:rPr>
              <a:t>到地圖前，先使用它設定好</a:t>
            </a:r>
            <a:r>
              <a:rPr lang="en-US" dirty="0">
                <a:solidFill>
                  <a:srgbClr val="000000"/>
                </a:solidFill>
                <a:latin typeface="微軟正黑體" panose="020B0604030504040204" pitchFamily="34" charset="-120"/>
                <a:ea typeface="微軟正黑體" panose="020B0604030504040204" pitchFamily="34" charset="-120"/>
              </a:rPr>
              <a:t>Marker</a:t>
            </a:r>
            <a:r>
              <a:rPr lang="zh-CN" altLang="en-US" dirty="0">
                <a:solidFill>
                  <a:srgbClr val="000000"/>
                </a:solidFill>
                <a:latin typeface="微軟正黑體" panose="020B0604030504040204" pitchFamily="34" charset="-120"/>
                <a:ea typeface="微軟正黑體" panose="020B0604030504040204" pitchFamily="34" charset="-120"/>
              </a:rPr>
              <a:t>的所有資訊，例如位置、圖示與標題。</a:t>
            </a:r>
          </a:p>
          <a:p>
            <a:pPr>
              <a:buFont typeface="Arial" panose="020B0604020202020204" pitchFamily="34" charset="0"/>
              <a:buChar char="•"/>
            </a:pPr>
            <a:r>
              <a:rPr lang="en-US" dirty="0" smtClean="0">
                <a:solidFill>
                  <a:srgbClr val="000000"/>
                </a:solidFill>
                <a:latin typeface="微軟正黑體" panose="020B0604030504040204" pitchFamily="34" charset="-120"/>
                <a:ea typeface="微軟正黑體" panose="020B0604030504040204" pitchFamily="34" charset="-120"/>
              </a:rPr>
              <a:t> </a:t>
            </a:r>
            <a:r>
              <a:rPr lang="en-US" dirty="0" err="1" smtClean="0">
                <a:solidFill>
                  <a:srgbClr val="000000"/>
                </a:solidFill>
                <a:latin typeface="微軟正黑體" panose="020B0604030504040204" pitchFamily="34" charset="-120"/>
                <a:ea typeface="微軟正黑體" panose="020B0604030504040204" pitchFamily="34" charset="-120"/>
              </a:rPr>
              <a:t>BitmapDescriptor</a:t>
            </a:r>
            <a:r>
              <a:rPr lang="zh-CN" altLang="en-US" dirty="0">
                <a:solidFill>
                  <a:srgbClr val="000000"/>
                </a:solidFill>
                <a:latin typeface="微軟正黑體" panose="020B0604030504040204" pitchFamily="34" charset="-120"/>
                <a:ea typeface="微軟正黑體" panose="020B0604030504040204" pitchFamily="34" charset="-120"/>
              </a:rPr>
              <a:t>與</a:t>
            </a:r>
            <a:r>
              <a:rPr lang="en-US" dirty="0" err="1">
                <a:solidFill>
                  <a:srgbClr val="000000"/>
                </a:solidFill>
                <a:latin typeface="微軟正黑體" panose="020B0604030504040204" pitchFamily="34" charset="-120"/>
                <a:ea typeface="微軟正黑體" panose="020B0604030504040204" pitchFamily="34" charset="-120"/>
              </a:rPr>
              <a:t>BitmapDescriptorFactory</a:t>
            </a:r>
            <a:r>
              <a:rPr lang="en-US" dirty="0">
                <a:solidFill>
                  <a:srgbClr val="000000"/>
                </a:solidFill>
                <a:latin typeface="微軟正黑體" panose="020B0604030504040204" pitchFamily="34" charset="-120"/>
                <a:ea typeface="微軟正黑體" panose="020B0604030504040204" pitchFamily="34" charset="-120"/>
              </a:rPr>
              <a:t> – </a:t>
            </a:r>
            <a:r>
              <a:rPr lang="zh-CN" altLang="en-US" dirty="0">
                <a:solidFill>
                  <a:srgbClr val="000000"/>
                </a:solidFill>
                <a:latin typeface="微軟正黑體" panose="020B0604030504040204" pitchFamily="34" charset="-120"/>
                <a:ea typeface="微軟正黑體" panose="020B0604030504040204" pitchFamily="34" charset="-120"/>
              </a:rPr>
              <a:t>需要設定</a:t>
            </a:r>
            <a:r>
              <a:rPr lang="en-US" dirty="0">
                <a:solidFill>
                  <a:srgbClr val="000000"/>
                </a:solidFill>
                <a:latin typeface="微軟正黑體" panose="020B0604030504040204" pitchFamily="34" charset="-120"/>
                <a:ea typeface="微軟正黑體" panose="020B0604030504040204" pitchFamily="34" charset="-120"/>
              </a:rPr>
              <a:t>Marker</a:t>
            </a:r>
            <a:r>
              <a:rPr lang="zh-CN" altLang="en-US" dirty="0">
                <a:solidFill>
                  <a:srgbClr val="000000"/>
                </a:solidFill>
                <a:latin typeface="微軟正黑體" panose="020B0604030504040204" pitchFamily="34" charset="-120"/>
                <a:ea typeface="微軟正黑體" panose="020B0604030504040204" pitchFamily="34" charset="-120"/>
              </a:rPr>
              <a:t>圖示的時候會用到它們。</a:t>
            </a:r>
          </a:p>
          <a:p>
            <a:r>
              <a:rPr lang="zh-CN" altLang="en-US" dirty="0">
                <a:solidFill>
                  <a:srgbClr val="000000"/>
                </a:solidFill>
                <a:latin typeface="微軟正黑體" panose="020B0604030504040204" pitchFamily="34" charset="-120"/>
                <a:ea typeface="微軟正黑體" panose="020B0604030504040204" pitchFamily="34" charset="-120"/>
              </a:rPr>
              <a:t>開啟「</a:t>
            </a:r>
            <a:r>
              <a:rPr lang="en-US" dirty="0">
                <a:solidFill>
                  <a:srgbClr val="000000"/>
                </a:solidFill>
                <a:latin typeface="微軟正黑體" panose="020B0604030504040204" pitchFamily="34" charset="-120"/>
                <a:ea typeface="微軟正黑體" panose="020B0604030504040204" pitchFamily="34" charset="-120"/>
              </a:rPr>
              <a:t>MapsActivity.java」，</a:t>
            </a:r>
            <a:r>
              <a:rPr lang="zh-CN" altLang="en-US" dirty="0">
                <a:solidFill>
                  <a:srgbClr val="000000"/>
                </a:solidFill>
                <a:latin typeface="微軟正黑體" panose="020B0604030504040204" pitchFamily="34" charset="-120"/>
                <a:ea typeface="微軟正黑體" panose="020B0604030504040204" pitchFamily="34" charset="-120"/>
              </a:rPr>
              <a:t>加入設定地圖標記的方法：</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同樣在「</a:t>
            </a:r>
            <a:r>
              <a:rPr lang="en-US" dirty="0">
                <a:solidFill>
                  <a:srgbClr val="000000"/>
                </a:solidFill>
                <a:latin typeface="微軟正黑體" panose="020B0604030504040204" pitchFamily="34" charset="-120"/>
                <a:ea typeface="微軟正黑體" panose="020B0604030504040204" pitchFamily="34" charset="-120"/>
              </a:rPr>
              <a:t>MapsActivity.java」，</a:t>
            </a:r>
            <a:r>
              <a:rPr lang="zh-CN" altLang="en-US" dirty="0">
                <a:solidFill>
                  <a:srgbClr val="000000"/>
                </a:solidFill>
                <a:latin typeface="微軟正黑體" panose="020B0604030504040204" pitchFamily="34" charset="-120"/>
                <a:ea typeface="微軟正黑體" panose="020B0604030504040204" pitchFamily="34" charset="-120"/>
              </a:rPr>
              <a:t>找到「</a:t>
            </a:r>
            <a:r>
              <a:rPr lang="en-US" dirty="0" err="1">
                <a:solidFill>
                  <a:srgbClr val="000000"/>
                </a:solidFill>
                <a:latin typeface="微軟正黑體" panose="020B0604030504040204" pitchFamily="34" charset="-120"/>
                <a:ea typeface="微軟正黑體" panose="020B0604030504040204" pitchFamily="34" charset="-120"/>
              </a:rPr>
              <a:t>setUpMap</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方法，參考下列的內容修改原有的程式碼</a:t>
            </a:r>
            <a:r>
              <a:rPr lang="zh-CN" altLang="en-US" dirty="0" smtClean="0">
                <a:solidFill>
                  <a:srgbClr val="000000"/>
                </a:solidFill>
                <a:latin typeface="微軟正黑體" panose="020B0604030504040204" pitchFamily="34" charset="-120"/>
                <a:ea typeface="微軟正黑體"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077" name="Picture 5" descr="AndroidTutorial5_04_02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68434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微軟正黑體" panose="020B0604030504040204" pitchFamily="34" charset="-120"/>
                <a:ea typeface="微軟正黑體" panose="020B0604030504040204" pitchFamily="34" charset="-120"/>
              </a:rPr>
              <a:t>加</a:t>
            </a:r>
            <a:r>
              <a:rPr lang="zh-TW" altLang="en-US" dirty="0">
                <a:solidFill>
                  <a:srgbClr val="000000"/>
                </a:solidFill>
                <a:latin typeface="微軟正黑體" panose="020B0604030504040204" pitchFamily="34" charset="-120"/>
                <a:ea typeface="微軟正黑體"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8185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依照下列的步驟，執行準備使用</a:t>
            </a:r>
            <a:r>
              <a:rPr lang="en-US" dirty="0">
                <a:solidFill>
                  <a:srgbClr val="000000"/>
                </a:solidFill>
                <a:latin typeface="微軟正黑體" panose="020B0604030504040204" pitchFamily="34" charset="-120"/>
                <a:ea typeface="微軟正黑體" panose="020B0604030504040204" pitchFamily="34" charset="-120"/>
              </a:rPr>
              <a:t>Google Services Location API</a:t>
            </a:r>
            <a:r>
              <a:rPr lang="zh-CN" altLang="en-US" dirty="0">
                <a:solidFill>
                  <a:srgbClr val="000000"/>
                </a:solidFill>
                <a:latin typeface="微軟正黑體" panose="020B0604030504040204" pitchFamily="34" charset="-120"/>
                <a:ea typeface="微軟正黑體" panose="020B0604030504040204" pitchFamily="34" charset="-120"/>
              </a:rPr>
              <a:t>的工作：</a:t>
            </a:r>
          </a:p>
          <a:p>
            <a:pPr>
              <a:buFont typeface="+mj-lt"/>
              <a:buAutoNum type="arabicPeriod"/>
            </a:pPr>
            <a:r>
              <a:rPr lang="zh-CN" altLang="en-US" dirty="0">
                <a:solidFill>
                  <a:srgbClr val="000000"/>
                </a:solidFill>
                <a:latin typeface="微軟正黑體" panose="020B0604030504040204" pitchFamily="34" charset="-120"/>
                <a:ea typeface="微軟正黑體" panose="020B0604030504040204" pitchFamily="34" charset="-120"/>
              </a:rPr>
              <a:t>啟動</a:t>
            </a:r>
            <a:r>
              <a:rPr lang="en-US" dirty="0">
                <a:solidFill>
                  <a:srgbClr val="000000"/>
                </a:solidFill>
                <a:latin typeface="微軟正黑體" panose="020B0604030504040204" pitchFamily="34" charset="-120"/>
                <a:ea typeface="微軟正黑體" panose="020B0604030504040204" pitchFamily="34" charset="-120"/>
              </a:rPr>
              <a:t>Android Studio</a:t>
            </a:r>
            <a:r>
              <a:rPr lang="zh-CN" altLang="en-US" dirty="0">
                <a:solidFill>
                  <a:srgbClr val="000000"/>
                </a:solidFill>
                <a:latin typeface="微軟正黑體" panose="020B0604030504040204" pitchFamily="34" charset="-120"/>
                <a:ea typeface="微軟正黑體" panose="020B0604030504040204" pitchFamily="34" charset="-120"/>
              </a:rPr>
              <a:t>並開啟</a:t>
            </a:r>
            <a:r>
              <a:rPr lang="en-US" dirty="0" err="1">
                <a:solidFill>
                  <a:srgbClr val="000000"/>
                </a:solidFill>
                <a:latin typeface="微軟正黑體" panose="020B0604030504040204" pitchFamily="34" charset="-120"/>
                <a:ea typeface="微軟正黑體" panose="020B0604030504040204" pitchFamily="34" charset="-120"/>
              </a:rPr>
              <a:t>MyAndroidTutorial</a:t>
            </a:r>
            <a:r>
              <a:rPr lang="zh-CN" altLang="en-US" dirty="0">
                <a:solidFill>
                  <a:srgbClr val="000000"/>
                </a:solidFill>
                <a:latin typeface="微軟正黑體" panose="020B0604030504040204" pitchFamily="34" charset="-120"/>
                <a:ea typeface="微軟正黑體" panose="020B0604030504040204" pitchFamily="34" charset="-120"/>
              </a:rPr>
              <a:t>應用程式。</a:t>
            </a:r>
          </a:p>
          <a:p>
            <a:pPr>
              <a:buFont typeface="+mj-lt"/>
              <a:buAutoNum type="arabicPeriod"/>
            </a:pPr>
            <a:r>
              <a:rPr lang="zh-CN" altLang="en-US" dirty="0">
                <a:solidFill>
                  <a:srgbClr val="000000"/>
                </a:solidFill>
                <a:latin typeface="微軟正黑體" panose="020B0604030504040204" pitchFamily="34" charset="-120"/>
                <a:ea typeface="微軟正黑體" panose="020B0604030504040204" pitchFamily="34" charset="-120"/>
              </a:rPr>
              <a:t>選擇</a:t>
            </a:r>
            <a:r>
              <a:rPr lang="en-US" dirty="0">
                <a:solidFill>
                  <a:srgbClr val="000000"/>
                </a:solidFill>
                <a:latin typeface="微軟正黑體" panose="020B0604030504040204" pitchFamily="34" charset="-120"/>
                <a:ea typeface="微軟正黑體" panose="020B0604030504040204" pitchFamily="34" charset="-120"/>
              </a:rPr>
              <a:t>Android Studio</a:t>
            </a:r>
            <a:r>
              <a:rPr lang="zh-CN" altLang="en-US" dirty="0">
                <a:solidFill>
                  <a:srgbClr val="000000"/>
                </a:solidFill>
                <a:latin typeface="微軟正黑體" panose="020B0604030504040204" pitchFamily="34" charset="-120"/>
                <a:ea typeface="微軟正黑體" panose="020B0604030504040204" pitchFamily="34" charset="-120"/>
              </a:rPr>
              <a:t>功能表「</a:t>
            </a:r>
            <a:r>
              <a:rPr lang="en-US" dirty="0">
                <a:solidFill>
                  <a:srgbClr val="000000"/>
                </a:solidFill>
                <a:latin typeface="微軟正黑體" panose="020B0604030504040204" pitchFamily="34" charset="-120"/>
                <a:ea typeface="微軟正黑體" panose="020B0604030504040204" pitchFamily="34" charset="-120"/>
              </a:rPr>
              <a:t>Tools -&gt; Android -&gt; SDK Manager」。</a:t>
            </a:r>
          </a:p>
          <a:p>
            <a:pPr>
              <a:buFont typeface="+mj-lt"/>
              <a:buAutoNum type="arabicPeriod"/>
            </a:pP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a:solidFill>
                  <a:srgbClr val="000000"/>
                </a:solidFill>
                <a:latin typeface="微軟正黑體" panose="020B0604030504040204" pitchFamily="34" charset="-120"/>
                <a:ea typeface="微軟正黑體" panose="020B0604030504040204" pitchFamily="34" charset="-120"/>
              </a:rPr>
              <a:t>Android SDK Manager</a:t>
            </a:r>
            <a:r>
              <a:rPr lang="zh-CN" altLang="en-US" dirty="0">
                <a:solidFill>
                  <a:srgbClr val="000000"/>
                </a:solidFill>
                <a:latin typeface="微軟正黑體" panose="020B0604030504040204" pitchFamily="34" charset="-120"/>
                <a:ea typeface="微軟正黑體" panose="020B0604030504040204" pitchFamily="34" charset="-120"/>
              </a:rPr>
              <a:t>視窗，檢查「</a:t>
            </a:r>
            <a:r>
              <a:rPr lang="en-US" dirty="0">
                <a:solidFill>
                  <a:srgbClr val="000000"/>
                </a:solidFill>
                <a:latin typeface="微軟正黑體" panose="020B0604030504040204" pitchFamily="34" charset="-120"/>
                <a:ea typeface="微軟正黑體" panose="020B0604030504040204" pitchFamily="34" charset="-120"/>
              </a:rPr>
              <a:t>Extras -&gt; Google Play services」</a:t>
            </a:r>
            <a:r>
              <a:rPr lang="zh-CN" altLang="en-US" dirty="0">
                <a:solidFill>
                  <a:srgbClr val="000000"/>
                </a:solidFill>
                <a:latin typeface="微軟正黑體" panose="020B0604030504040204" pitchFamily="34" charset="-120"/>
                <a:ea typeface="微軟正黑體" panose="020B0604030504040204" pitchFamily="34" charset="-120"/>
              </a:rPr>
              <a:t>是否已經安裝。如果還沒有安裝的話，勾選並執行安裝的工作：</a:t>
            </a:r>
          </a:p>
          <a:p>
            <a:pPr>
              <a:buFont typeface="+mj-lt"/>
              <a:buAutoNum type="arabicPeriod"/>
            </a:pPr>
            <a:r>
              <a:rPr lang="zh-CN" altLang="en-US" dirty="0">
                <a:solidFill>
                  <a:srgbClr val="000000"/>
                </a:solidFill>
                <a:latin typeface="微軟正黑體" panose="020B0604030504040204" pitchFamily="34" charset="-120"/>
                <a:ea typeface="微軟正黑體" panose="020B0604030504040204" pitchFamily="34" charset="-120"/>
              </a:rPr>
              <a:t>開啟「</a:t>
            </a:r>
            <a:r>
              <a:rPr lang="en-US" dirty="0" err="1">
                <a:solidFill>
                  <a:srgbClr val="000000"/>
                </a:solidFill>
                <a:latin typeface="微軟正黑體" panose="020B0604030504040204" pitchFamily="34" charset="-120"/>
                <a:ea typeface="微軟正黑體" panose="020B0604030504040204" pitchFamily="34" charset="-120"/>
              </a:rPr>
              <a:t>Gradle</a:t>
            </a:r>
            <a:r>
              <a:rPr lang="en-US" dirty="0">
                <a:solidFill>
                  <a:srgbClr val="000000"/>
                </a:solidFill>
                <a:latin typeface="微軟正黑體" panose="020B0604030504040204" pitchFamily="34" charset="-120"/>
                <a:ea typeface="微軟正黑體" panose="020B0604030504040204" pitchFamily="34" charset="-120"/>
              </a:rPr>
              <a:t> Scripts -&gt; </a:t>
            </a:r>
            <a:r>
              <a:rPr lang="en-US" dirty="0" err="1">
                <a:solidFill>
                  <a:srgbClr val="000000"/>
                </a:solidFill>
                <a:latin typeface="微軟正黑體" panose="020B0604030504040204" pitchFamily="34" charset="-120"/>
                <a:ea typeface="微軟正黑體" panose="020B0604030504040204" pitchFamily="34" charset="-120"/>
              </a:rPr>
              <a:t>build.gradle</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Module:app</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參考下面的內容，檢查是否已經加入需要的設定：</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微軟正黑體" panose="020B0604030504040204" pitchFamily="34" charset="-120"/>
                <a:ea typeface="微軟正黑體" panose="020B0604030504040204" pitchFamily="34" charset="-120"/>
              </a:rPr>
              <a:t>5.</a:t>
            </a:r>
            <a:r>
              <a:rPr lang="zh-CN" altLang="en-US" dirty="0" smtClean="0">
                <a:solidFill>
                  <a:srgbClr val="000000"/>
                </a:solidFill>
                <a:latin typeface="微軟正黑體" panose="020B0604030504040204" pitchFamily="34" charset="-120"/>
                <a:ea typeface="微軟正黑體" panose="020B0604030504040204" pitchFamily="34" charset="-120"/>
              </a:rPr>
              <a:t>如</a:t>
            </a:r>
            <a:r>
              <a:rPr lang="zh-CN" altLang="en-US" dirty="0">
                <a:solidFill>
                  <a:srgbClr val="000000"/>
                </a:solidFill>
                <a:latin typeface="微軟正黑體" panose="020B0604030504040204" pitchFamily="34" charset="-120"/>
                <a:ea typeface="微軟正黑體" panose="020B0604030504040204" pitchFamily="34" charset="-120"/>
              </a:rPr>
              <a:t>果在上一步驟修改「</a:t>
            </a:r>
            <a:r>
              <a:rPr lang="en-US" dirty="0" err="1">
                <a:solidFill>
                  <a:srgbClr val="000000"/>
                </a:solidFill>
                <a:latin typeface="微軟正黑體" panose="020B0604030504040204" pitchFamily="34" charset="-120"/>
                <a:ea typeface="微軟正黑體" panose="020B0604030504040204" pitchFamily="34" charset="-120"/>
              </a:rPr>
              <a:t>build.gradle</a:t>
            </a:r>
            <a:r>
              <a:rPr lang="en-US" dirty="0">
                <a:solidFill>
                  <a:srgbClr val="000000"/>
                </a:solidFill>
                <a:latin typeface="微軟正黑體" panose="020B0604030504040204" pitchFamily="34" charset="-120"/>
                <a:ea typeface="微軟正黑體" panose="020B0604030504040204" pitchFamily="34" charset="-120"/>
              </a:rPr>
              <a:t>(Module: app)」</a:t>
            </a:r>
            <a:r>
              <a:rPr lang="zh-CN" altLang="en-US" dirty="0">
                <a:solidFill>
                  <a:srgbClr val="000000"/>
                </a:solidFill>
                <a:latin typeface="微軟正黑體" panose="020B0604030504040204" pitchFamily="34" charset="-120"/>
                <a:ea typeface="微軟正黑體" panose="020B0604030504040204" pitchFamily="34" charset="-120"/>
              </a:rPr>
              <a:t>檔案的內容，必須選擇「</a:t>
            </a:r>
            <a:r>
              <a:rPr lang="en-US" dirty="0">
                <a:solidFill>
                  <a:srgbClr val="000000"/>
                </a:solidFill>
                <a:latin typeface="微軟正黑體" panose="020B0604030504040204" pitchFamily="34" charset="-120"/>
                <a:ea typeface="微軟正黑體" panose="020B0604030504040204" pitchFamily="34" charset="-120"/>
              </a:rPr>
              <a:t>Sync Project」</a:t>
            </a:r>
            <a:r>
              <a:rPr lang="zh-CN" altLang="en-US" dirty="0">
                <a:solidFill>
                  <a:srgbClr val="000000"/>
                </a:solidFill>
                <a:latin typeface="微軟正黑體" panose="020B0604030504040204" pitchFamily="34" charset="-120"/>
                <a:ea typeface="微軟正黑體" panose="020B0604030504040204" pitchFamily="34" charset="-120"/>
              </a:rPr>
              <a:t>執行同步的工作。</a:t>
            </a:r>
          </a:p>
          <a:p>
            <a:r>
              <a:rPr lang="en-US" altLang="zh-CN" dirty="0" smtClean="0">
                <a:solidFill>
                  <a:srgbClr val="000000"/>
                </a:solidFill>
                <a:latin typeface="微軟正黑體" panose="020B0604030504040204" pitchFamily="34" charset="-120"/>
                <a:ea typeface="微軟正黑體" panose="020B0604030504040204" pitchFamily="34" charset="-120"/>
              </a:rPr>
              <a:t>6.</a:t>
            </a:r>
            <a:r>
              <a:rPr lang="zh-CN" altLang="en-US" dirty="0" smtClean="0">
                <a:solidFill>
                  <a:srgbClr val="000000"/>
                </a:solidFill>
                <a:latin typeface="微軟正黑體" panose="020B0604030504040204" pitchFamily="34" charset="-120"/>
                <a:ea typeface="微軟正黑體" panose="020B0604030504040204" pitchFamily="34" charset="-120"/>
              </a:rPr>
              <a:t>開</a:t>
            </a:r>
            <a:r>
              <a:rPr lang="zh-CN" altLang="en-US" dirty="0">
                <a:solidFill>
                  <a:srgbClr val="000000"/>
                </a:solidFill>
                <a:latin typeface="微軟正黑體" panose="020B0604030504040204" pitchFamily="34" charset="-120"/>
                <a:ea typeface="微軟正黑體" panose="020B0604030504040204" pitchFamily="34" charset="-120"/>
              </a:rPr>
              <a:t>啟「</a:t>
            </a:r>
            <a:r>
              <a:rPr lang="en-US" dirty="0">
                <a:solidFill>
                  <a:srgbClr val="000000"/>
                </a:solidFill>
                <a:latin typeface="微軟正黑體" panose="020B0604030504040204" pitchFamily="34" charset="-120"/>
                <a:ea typeface="微軟正黑體" panose="020B0604030504040204" pitchFamily="34" charset="-120"/>
              </a:rPr>
              <a:t>ManifestAndroid.xml」，</a:t>
            </a:r>
            <a:r>
              <a:rPr lang="zh-CN" altLang="en-US" dirty="0">
                <a:solidFill>
                  <a:srgbClr val="000000"/>
                </a:solidFill>
                <a:latin typeface="微軟正黑體" panose="020B0604030504040204" pitchFamily="34" charset="-120"/>
                <a:ea typeface="微軟正黑體" panose="020B0604030504040204" pitchFamily="34" charset="-120"/>
              </a:rPr>
              <a:t>參考下面的內容，檢查在</a:t>
            </a:r>
            <a:r>
              <a:rPr lang="en-US" dirty="0">
                <a:solidFill>
                  <a:srgbClr val="000000"/>
                </a:solidFill>
                <a:latin typeface="微軟正黑體" panose="020B0604030504040204" pitchFamily="34" charset="-120"/>
                <a:ea typeface="微軟正黑體" panose="020B0604030504040204" pitchFamily="34" charset="-120"/>
              </a:rPr>
              <a:t>application</a:t>
            </a:r>
            <a:r>
              <a:rPr lang="zh-CN" altLang="en-US" dirty="0">
                <a:solidFill>
                  <a:srgbClr val="000000"/>
                </a:solidFill>
                <a:latin typeface="微軟正黑體" panose="020B0604030504040204" pitchFamily="34" charset="-120"/>
                <a:ea typeface="微軟正黑體" panose="020B0604030504040204" pitchFamily="34" charset="-120"/>
              </a:rPr>
              <a:t>標籤下是否已經加入需要的設定：</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微軟正黑體" panose="020B0604030504040204" pitchFamily="34" charset="-120"/>
                <a:ea typeface="微軟正黑體" panose="020B0604030504040204" pitchFamily="34" charset="-120"/>
              </a:rPr>
              <a:t>7.</a:t>
            </a:r>
            <a:r>
              <a:rPr lang="zh-CN" altLang="en-US" dirty="0" smtClean="0">
                <a:solidFill>
                  <a:srgbClr val="000000"/>
                </a:solidFill>
                <a:latin typeface="微軟正黑體" panose="020B0604030504040204" pitchFamily="34" charset="-120"/>
                <a:ea typeface="微軟正黑體" panose="020B0604030504040204" pitchFamily="34" charset="-120"/>
              </a:rPr>
              <a:t>同</a:t>
            </a:r>
            <a:r>
              <a:rPr lang="zh-CN" altLang="en-US" dirty="0">
                <a:solidFill>
                  <a:srgbClr val="000000"/>
                </a:solidFill>
                <a:latin typeface="微軟正黑體" panose="020B0604030504040204" pitchFamily="34" charset="-120"/>
                <a:ea typeface="微軟正黑體" panose="020B0604030504040204" pitchFamily="34" charset="-120"/>
              </a:rPr>
              <a:t>樣在「</a:t>
            </a:r>
            <a:r>
              <a:rPr lang="en-US" dirty="0">
                <a:solidFill>
                  <a:srgbClr val="000000"/>
                </a:solidFill>
                <a:latin typeface="微軟正黑體" panose="020B0604030504040204" pitchFamily="34" charset="-120"/>
                <a:ea typeface="微軟正黑體" panose="020B0604030504040204" pitchFamily="34" charset="-120"/>
              </a:rPr>
              <a:t>ManifestAndroid.xml」，</a:t>
            </a:r>
            <a:r>
              <a:rPr lang="zh-CN" altLang="en-US" dirty="0">
                <a:solidFill>
                  <a:srgbClr val="000000"/>
                </a:solidFill>
                <a:latin typeface="微軟正黑體" panose="020B0604030504040204" pitchFamily="34" charset="-120"/>
                <a:ea typeface="微軟正黑體" panose="020B0604030504040204" pitchFamily="34" charset="-120"/>
              </a:rPr>
              <a:t>參考下面的內容，檢查在</a:t>
            </a:r>
            <a:r>
              <a:rPr lang="en-US" dirty="0">
                <a:solidFill>
                  <a:srgbClr val="000000"/>
                </a:solidFill>
                <a:latin typeface="微軟正黑體" panose="020B0604030504040204" pitchFamily="34" charset="-120"/>
                <a:ea typeface="微軟正黑體" panose="020B0604030504040204" pitchFamily="34" charset="-120"/>
              </a:rPr>
              <a:t>manifest</a:t>
            </a:r>
            <a:r>
              <a:rPr lang="zh-CN" altLang="en-US" dirty="0">
                <a:solidFill>
                  <a:srgbClr val="000000"/>
                </a:solidFill>
                <a:latin typeface="微軟正黑體" panose="020B0604030504040204" pitchFamily="34" charset="-120"/>
                <a:ea typeface="微軟正黑體"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微軟正黑體" panose="020B0604030504040204" pitchFamily="34" charset="-120"/>
                <a:ea typeface="微軟正黑體" panose="020B0604030504040204" pitchFamily="34" charset="-120"/>
              </a:rPr>
              <a:t>8.</a:t>
            </a:r>
            <a:r>
              <a:rPr lang="zh-CN" altLang="en-US" dirty="0" smtClean="0">
                <a:solidFill>
                  <a:srgbClr val="000000"/>
                </a:solidFill>
                <a:latin typeface="微軟正黑體" panose="020B0604030504040204" pitchFamily="34" charset="-120"/>
                <a:ea typeface="微軟正黑體" panose="020B0604030504040204" pitchFamily="34" charset="-120"/>
              </a:rPr>
              <a:t>開</a:t>
            </a:r>
            <a:r>
              <a:rPr lang="zh-CN" altLang="en-US" dirty="0">
                <a:solidFill>
                  <a:srgbClr val="000000"/>
                </a:solidFill>
                <a:latin typeface="微軟正黑體" panose="020B0604030504040204" pitchFamily="34" charset="-120"/>
                <a:ea typeface="微軟正黑體" panose="020B0604030504040204" pitchFamily="34" charset="-120"/>
              </a:rPr>
              <a:t>啟「</a:t>
            </a:r>
            <a:r>
              <a:rPr lang="en-US" dirty="0">
                <a:solidFill>
                  <a:srgbClr val="000000"/>
                </a:solidFill>
                <a:latin typeface="微軟正黑體" panose="020B0604030504040204" pitchFamily="34" charset="-120"/>
                <a:ea typeface="微軟正黑體" panose="020B0604030504040204" pitchFamily="34" charset="-120"/>
              </a:rPr>
              <a:t>res/values/strings.xml」</a:t>
            </a:r>
            <a:r>
              <a:rPr lang="zh-CN" altLang="en-US" dirty="0">
                <a:solidFill>
                  <a:srgbClr val="000000"/>
                </a:solidFill>
                <a:latin typeface="微軟正黑體" panose="020B0604030504040204" pitchFamily="34" charset="-120"/>
                <a:ea typeface="微軟正黑體"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488480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應用程式需要讀取位置資料</a:t>
            </a:r>
            <a:r>
              <a:rPr lang="zh-CN" altLang="en-US" dirty="0" smtClean="0">
                <a:solidFill>
                  <a:srgbClr val="000000"/>
                </a:solidFill>
                <a:latin typeface="微軟正黑體" panose="020B0604030504040204" pitchFamily="34" charset="-120"/>
                <a:ea typeface="微軟正黑體" panose="020B0604030504040204" pitchFamily="34" charset="-120"/>
              </a:rPr>
              <a:t>，使</a:t>
            </a:r>
            <a:r>
              <a:rPr lang="zh-CN" altLang="en-US" dirty="0">
                <a:solidFill>
                  <a:srgbClr val="000000"/>
                </a:solidFill>
                <a:latin typeface="微軟正黑體" panose="020B0604030504040204" pitchFamily="34" charset="-120"/>
                <a:ea typeface="微軟正黑體" panose="020B0604030504040204" pitchFamily="34" charset="-120"/>
              </a:rPr>
              <a:t>用在「</a:t>
            </a:r>
            <a:r>
              <a:rPr lang="en-US" dirty="0" err="1">
                <a:solidFill>
                  <a:srgbClr val="000000"/>
                </a:solidFill>
                <a:latin typeface="微軟正黑體" panose="020B0604030504040204" pitchFamily="34" charset="-120"/>
                <a:ea typeface="微軟正黑體" panose="020B0604030504040204" pitchFamily="34" charset="-120"/>
              </a:rPr>
              <a:t>com.google.android.gms.common.api</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GoogleApiClient</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可以連線與使用</a:t>
            </a:r>
            <a:r>
              <a:rPr lang="en-US" dirty="0">
                <a:solidFill>
                  <a:srgbClr val="000000"/>
                </a:solidFill>
                <a:latin typeface="微軟正黑體" panose="020B0604030504040204" pitchFamily="34" charset="-120"/>
                <a:ea typeface="微軟正黑體" panose="020B0604030504040204" pitchFamily="34" charset="-120"/>
              </a:rPr>
              <a:t>Google Services</a:t>
            </a:r>
            <a:r>
              <a:rPr lang="zh-CN" altLang="en-US" dirty="0">
                <a:solidFill>
                  <a:srgbClr val="000000"/>
                </a:solidFill>
                <a:latin typeface="微軟正黑體" panose="020B0604030504040204" pitchFamily="34" charset="-120"/>
                <a:ea typeface="微軟正黑體" panose="020B0604030504040204" pitchFamily="34" charset="-120"/>
              </a:rPr>
              <a:t>提供的服務。使用在「</a:t>
            </a:r>
            <a:r>
              <a:rPr lang="en-US" dirty="0" err="1">
                <a:solidFill>
                  <a:srgbClr val="000000"/>
                </a:solidFill>
                <a:latin typeface="微軟正黑體" panose="020B0604030504040204" pitchFamily="34" charset="-120"/>
                <a:ea typeface="微軟正黑體" panose="020B0604030504040204" pitchFamily="34" charset="-120"/>
              </a:rPr>
              <a:t>com.google.android.gms.location</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a:solidFill>
                  <a:srgbClr val="000000"/>
                </a:solidFill>
                <a:latin typeface="微軟正黑體" panose="020B0604030504040204" pitchFamily="34" charset="-120"/>
                <a:ea typeface="微軟正黑體" panose="020B0604030504040204" pitchFamily="34" charset="-120"/>
              </a:rPr>
              <a:t>API，</a:t>
            </a:r>
            <a:r>
              <a:rPr lang="zh-CN" altLang="en-US" dirty="0">
                <a:solidFill>
                  <a:srgbClr val="000000"/>
                </a:solidFill>
                <a:latin typeface="微軟正黑體" panose="020B0604030504040204" pitchFamily="34" charset="-120"/>
                <a:ea typeface="微軟正黑體" panose="020B0604030504040204" pitchFamily="34" charset="-120"/>
              </a:rPr>
              <a:t>可以讀取裝置目前的位置資訊</a:t>
            </a:r>
            <a:r>
              <a:rPr lang="zh-CN" altLang="en-US" dirty="0" smtClean="0">
                <a:solidFill>
                  <a:srgbClr val="000000"/>
                </a:solidFill>
                <a:latin typeface="微軟正黑體" panose="020B0604030504040204" pitchFamily="34" charset="-120"/>
                <a:ea typeface="微軟正黑體" panose="020B0604030504040204" pitchFamily="34" charset="-120"/>
              </a:rPr>
              <a:t>。通</a:t>
            </a:r>
            <a:r>
              <a:rPr lang="zh-CN" altLang="en-US" dirty="0">
                <a:solidFill>
                  <a:srgbClr val="000000"/>
                </a:solidFill>
                <a:latin typeface="微軟正黑體" panose="020B0604030504040204" pitchFamily="34" charset="-120"/>
                <a:ea typeface="微軟正黑體" panose="020B0604030504040204" pitchFamily="34" charset="-120"/>
              </a:rPr>
              <a:t>常會採用整合在元件的作法，例如記事應用程式的地圖元件，讓它可以連線與讀取位置資訊。開啟「</a:t>
            </a:r>
            <a:r>
              <a:rPr lang="en-US" dirty="0" err="1">
                <a:solidFill>
                  <a:srgbClr val="000000"/>
                </a:solidFill>
                <a:latin typeface="微軟正黑體" panose="020B0604030504040204" pitchFamily="34" charset="-120"/>
                <a:ea typeface="微軟正黑體" panose="020B0604030504040204" pitchFamily="34" charset="-120"/>
              </a:rPr>
              <a:t>net.macdidi.myandroidtutorial</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套件下的「</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加入下列需要的欄位變數：</a:t>
            </a:r>
            <a:endParaRPr lang="zh-CN" altLang="en-US" b="0" i="0" dirty="0">
              <a:solidFill>
                <a:srgbClr val="000000"/>
              </a:solidFill>
              <a:effectLst/>
              <a:latin typeface="微軟正黑體" panose="020B0604030504040204" pitchFamily="34" charset="-120"/>
              <a:ea typeface="微軟正黑體"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p>
          <a:p>
            <a:pPr lvl="0"/>
            <a:r>
              <a:rPr lang="en-US" altLang="en-US" sz="900" dirty="0"/>
              <a:t>public void </a:t>
            </a:r>
            <a:r>
              <a:rPr lang="en-US" altLang="en-US" sz="900" dirty="0" err="1"/>
              <a:t>onConnected</a:t>
            </a:r>
            <a:r>
              <a:rPr lang="en-US" altLang="en-US" sz="900" dirty="0"/>
              <a:t>(Bundle bundle) {</a:t>
            </a:r>
          </a:p>
          <a:p>
            <a:pPr lvl="0"/>
            <a:r>
              <a:rPr lang="en-US" altLang="en-US" sz="900" dirty="0"/>
              <a:t>    // </a:t>
            </a:r>
            <a:r>
              <a:rPr lang="zh-CN" altLang="en-US" sz="900" dirty="0"/>
              <a:t>已經連線到</a:t>
            </a:r>
            <a:r>
              <a:rPr lang="en-US" altLang="en-US" sz="900" dirty="0"/>
              <a:t>Google Services</a:t>
            </a:r>
          </a:p>
          <a:p>
            <a:pPr lvl="0"/>
            <a:r>
              <a:rPr lang="en-US" altLang="en-US" sz="900" dirty="0"/>
              <a:t>}</a:t>
            </a:r>
          </a:p>
          <a:p>
            <a:pPr lvl="0"/>
            <a:r>
              <a:rPr lang="en-US" altLang="en-US" sz="900" dirty="0"/>
              <a:t> </a:t>
            </a:r>
          </a:p>
          <a:p>
            <a:pPr lvl="0"/>
            <a:r>
              <a:rPr lang="en-US" altLang="en-US" sz="900" dirty="0"/>
              <a:t>// </a:t>
            </a:r>
            <a:r>
              <a:rPr lang="en-US" altLang="en-US" sz="900" dirty="0" err="1"/>
              <a:t>ConnectionCallbacks</a:t>
            </a:r>
            <a:endParaRPr lang="en-US" altLang="en-US" sz="900" dirty="0"/>
          </a:p>
          <a:p>
            <a:pPr lvl="0"/>
            <a:r>
              <a:rPr lang="en-US" altLang="en-US" sz="900" dirty="0"/>
              <a:t>@Override</a:t>
            </a:r>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p>
          <a:p>
            <a:pPr lvl="0"/>
            <a:r>
              <a:rPr lang="en-US" altLang="en-US" sz="900" dirty="0"/>
              <a:t>    // Google Services</a:t>
            </a:r>
            <a:r>
              <a:rPr lang="zh-CN" altLang="en-US" sz="900" dirty="0"/>
              <a:t>連線中斷</a:t>
            </a:r>
          </a:p>
          <a:p>
            <a:pPr lvl="0"/>
            <a:r>
              <a:rPr lang="zh-CN" altLang="en-US" sz="900" dirty="0"/>
              <a:t>    </a:t>
            </a:r>
            <a:r>
              <a:rPr lang="en-US" altLang="zh-CN" sz="900" dirty="0"/>
              <a:t>// </a:t>
            </a:r>
            <a:r>
              <a:rPr lang="en-US" altLang="en-US" sz="900" dirty="0" err="1"/>
              <a:t>int</a:t>
            </a:r>
            <a:r>
              <a:rPr lang="zh-CN" altLang="en-US" sz="900" dirty="0"/>
              <a:t>參數是連線中斷的代號</a:t>
            </a:r>
          </a:p>
          <a:p>
            <a:pPr lvl="0"/>
            <a:r>
              <a:rPr lang="en-US" altLang="zh-CN" sz="900" dirty="0"/>
              <a:t>}</a:t>
            </a:r>
          </a:p>
          <a:p>
            <a:pPr lvl="0"/>
            <a:r>
              <a:rPr lang="en-US" altLang="zh-CN" sz="900" dirty="0"/>
              <a:t> </a:t>
            </a:r>
          </a:p>
          <a:p>
            <a:pPr lvl="0"/>
            <a:r>
              <a:rPr lang="en-US" altLang="zh-CN" sz="900" dirty="0"/>
              <a:t>// </a:t>
            </a:r>
            <a:r>
              <a:rPr lang="en-US" altLang="en-US" sz="900" dirty="0" err="1"/>
              <a:t>OnConnectionFailedListener</a:t>
            </a:r>
            <a:endParaRPr lang="en-US" altLang="en-US" sz="900" dirty="0"/>
          </a:p>
          <a:p>
            <a:pPr lvl="0"/>
            <a:r>
              <a:rPr lang="en-US" altLang="en-US" sz="900" dirty="0"/>
              <a:t>@Override</a:t>
            </a:r>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p>
          <a:p>
            <a:pPr lvl="0"/>
            <a:r>
              <a:rPr lang="en-US" altLang="en-US" sz="900" dirty="0"/>
              <a:t>    // Google Services</a:t>
            </a:r>
            <a:r>
              <a:rPr lang="zh-CN" altLang="en-US" sz="900" dirty="0"/>
              <a:t>連線失敗</a:t>
            </a:r>
          </a:p>
          <a:p>
            <a:pPr lvl="0"/>
            <a:r>
              <a:rPr lang="zh-CN" altLang="en-US" sz="900" dirty="0"/>
              <a:t>    </a:t>
            </a:r>
            <a:r>
              <a:rPr lang="en-US" altLang="zh-CN" sz="900" dirty="0"/>
              <a:t>// </a:t>
            </a:r>
            <a:r>
              <a:rPr lang="en-US" altLang="en-US" sz="900" dirty="0" err="1"/>
              <a:t>ConnectionResult</a:t>
            </a:r>
            <a:r>
              <a:rPr lang="zh-CN" altLang="en-US" sz="900" dirty="0"/>
              <a:t>參數是連線失敗的資訊</a:t>
            </a:r>
          </a:p>
          <a:p>
            <a:pPr lvl="0"/>
            <a:r>
              <a:rPr lang="en-US" altLang="zh-CN" sz="900" dirty="0" smtClean="0"/>
              <a:t>}</a:t>
            </a:r>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p>
          <a:p>
            <a:pPr lvl="0"/>
            <a:r>
              <a:rPr lang="en-US" altLang="en-US" sz="900" dirty="0" smtClean="0"/>
              <a:t>    // Location is changed.</a:t>
            </a:r>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p>
          <a:p>
            <a:pPr lvl="0"/>
            <a:endParaRPr kumimoji="0" lang="en-US" altLang="en-US" sz="9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953440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订阅消息处理流</a:t>
            </a:r>
            <a:r>
              <a:rPr lang="zh-CN" altLang="en-US" dirty="0" smtClean="0"/>
              <a:t>程</a:t>
            </a:r>
            <a:endParaRPr lang="en-US" dirty="0"/>
          </a:p>
        </p:txBody>
      </p:sp>
      <p:sp>
        <p:nvSpPr>
          <p:cNvPr id="4" name="Rectangle 3"/>
          <p:cNvSpPr/>
          <p:nvPr/>
        </p:nvSpPr>
        <p:spPr>
          <a:xfrm>
            <a:off x="100613" y="815357"/>
            <a:ext cx="6096000" cy="2031325"/>
          </a:xfrm>
          <a:prstGeom prst="rect">
            <a:avLst/>
          </a:prstGeom>
        </p:spPr>
        <p:txBody>
          <a:bodyPr>
            <a:spAutoFit/>
          </a:bodyPr>
          <a:lstStyle/>
          <a:p>
            <a:r>
              <a:rPr lang="zh-CN" altLang="en-US" dirty="0">
                <a:solidFill>
                  <a:srgbClr val="000000"/>
                </a:solidFill>
                <a:latin typeface="Helvetica" panose="020B0604020202020204" pitchFamily="34" charset="0"/>
              </a:rPr>
              <a:t>订阅消息会发往 </a:t>
            </a:r>
            <a:r>
              <a:rPr lang="en-US" dirty="0">
                <a:solidFill>
                  <a:srgbClr val="000000"/>
                </a:solidFill>
                <a:latin typeface="Helvetica" panose="020B0604020202020204" pitchFamily="34" charset="0"/>
              </a:rPr>
              <a:t>event service，</a:t>
            </a:r>
            <a:r>
              <a:rPr lang="zh-CN" altLang="en-US" dirty="0">
                <a:solidFill>
                  <a:srgbClr val="000000"/>
                </a:solidFill>
                <a:latin typeface="Helvetica" panose="020B0604020202020204" pitchFamily="34" charset="0"/>
              </a:rPr>
              <a:t>每个 </a:t>
            </a:r>
            <a:r>
              <a:rPr lang="en-US" dirty="0">
                <a:solidFill>
                  <a:srgbClr val="000000"/>
                </a:solidFill>
                <a:latin typeface="Helvetica" panose="020B0604020202020204" pitchFamily="34" charset="0"/>
              </a:rPr>
              <a:t>broker </a:t>
            </a:r>
            <a:r>
              <a:rPr lang="zh-CN" altLang="en-US" dirty="0">
                <a:solidFill>
                  <a:srgbClr val="000000"/>
                </a:solidFill>
                <a:latin typeface="Helvetica" panose="020B0604020202020204" pitchFamily="34" charset="0"/>
              </a:rPr>
              <a:t>都会订阅来自 </a:t>
            </a:r>
            <a:r>
              <a:rPr lang="en-US" dirty="0">
                <a:solidFill>
                  <a:srgbClr val="000000"/>
                </a:solidFill>
                <a:latin typeface="Helvetica" panose="020B0604020202020204" pitchFamily="34" charset="0"/>
              </a:rPr>
              <a:t>event service </a:t>
            </a:r>
            <a:r>
              <a:rPr lang="zh-CN" altLang="en-US" dirty="0">
                <a:solidFill>
                  <a:srgbClr val="000000"/>
                </a:solidFill>
                <a:latin typeface="Helvetica" panose="020B0604020202020204" pitchFamily="34" charset="0"/>
              </a:rPr>
              <a:t>的数据，对于持久化 </a:t>
            </a:r>
            <a:r>
              <a:rPr lang="en-US" dirty="0">
                <a:solidFill>
                  <a:srgbClr val="000000"/>
                </a:solidFill>
                <a:latin typeface="Helvetica" panose="020B0604020202020204" pitchFamily="34" charset="0"/>
              </a:rPr>
              <a:t>session，</a:t>
            </a:r>
            <a:r>
              <a:rPr lang="zh-CN" altLang="en-US" dirty="0">
                <a:solidFill>
                  <a:srgbClr val="000000"/>
                </a:solidFill>
                <a:latin typeface="Helvetica" panose="020B0604020202020204" pitchFamily="34" charset="0"/>
              </a:rPr>
              <a:t>每个 </a:t>
            </a:r>
            <a:r>
              <a:rPr lang="en-US" dirty="0">
                <a:solidFill>
                  <a:srgbClr val="000000"/>
                </a:solidFill>
                <a:latin typeface="Helvetica" panose="020B0604020202020204" pitchFamily="34" charset="0"/>
              </a:rPr>
              <a:t>broker </a:t>
            </a:r>
            <a:r>
              <a:rPr lang="zh-CN" altLang="en-US" dirty="0">
                <a:solidFill>
                  <a:srgbClr val="000000"/>
                </a:solidFill>
                <a:latin typeface="Helvetica" panose="020B0604020202020204" pitchFamily="34" charset="0"/>
              </a:rPr>
              <a:t>都会创建对应 </a:t>
            </a:r>
            <a:r>
              <a:rPr lang="en-US" dirty="0">
                <a:solidFill>
                  <a:srgbClr val="000000"/>
                </a:solidFill>
                <a:latin typeface="Helvetica" panose="020B0604020202020204" pitchFamily="34" charset="0"/>
              </a:rPr>
              <a:t>session </a:t>
            </a:r>
            <a:r>
              <a:rPr lang="zh-CN" altLang="en-US" dirty="0">
                <a:solidFill>
                  <a:srgbClr val="000000"/>
                </a:solidFill>
                <a:latin typeface="Helvetica" panose="020B0604020202020204" pitchFamily="34" charset="0"/>
              </a:rPr>
              <a:t>的订阅信息以及 </a:t>
            </a:r>
            <a:r>
              <a:rPr lang="en-US" dirty="0">
                <a:solidFill>
                  <a:srgbClr val="000000"/>
                </a:solidFill>
                <a:latin typeface="Helvetica" panose="020B0604020202020204" pitchFamily="34" charset="0"/>
              </a:rPr>
              <a:t>virtual queue，</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分为 </a:t>
            </a:r>
            <a:r>
              <a:rPr lang="en-US"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和 </a:t>
            </a:r>
            <a:r>
              <a:rPr lang="en-US" dirty="0">
                <a:solidFill>
                  <a:srgbClr val="000000"/>
                </a:solidFill>
                <a:latin typeface="Helvetica" panose="020B0604020202020204" pitchFamily="34" charset="0"/>
              </a:rPr>
              <a:t>server </a:t>
            </a:r>
            <a:r>
              <a:rPr lang="zh-CN" altLang="en-US" dirty="0">
                <a:solidFill>
                  <a:srgbClr val="000000"/>
                </a:solidFill>
                <a:latin typeface="Helvetica" panose="020B0604020202020204" pitchFamily="34" charset="0"/>
              </a:rPr>
              <a:t>两部分，</a:t>
            </a:r>
            <a:r>
              <a:rPr lang="en-US"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端的 </a:t>
            </a:r>
            <a:r>
              <a:rPr lang="en-US"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负责保证写入顺序，以及批量写入（提升效率），</a:t>
            </a:r>
            <a:r>
              <a:rPr lang="en-US" dirty="0">
                <a:solidFill>
                  <a:srgbClr val="000000"/>
                </a:solidFill>
                <a:latin typeface="Helvetica" panose="020B0604020202020204" pitchFamily="34" charset="0"/>
              </a:rPr>
              <a:t>server </a:t>
            </a:r>
            <a:r>
              <a:rPr lang="zh-CN" altLang="en-US" dirty="0">
                <a:solidFill>
                  <a:srgbClr val="000000"/>
                </a:solidFill>
                <a:latin typeface="Helvetica" panose="020B0604020202020204" pitchFamily="34" charset="0"/>
              </a:rPr>
              <a:t>这边的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保证来自不同 </a:t>
            </a:r>
            <a:r>
              <a:rPr lang="en-US" dirty="0">
                <a:solidFill>
                  <a:srgbClr val="000000"/>
                </a:solidFill>
                <a:latin typeface="Helvetica" panose="020B0604020202020204" pitchFamily="34" charset="0"/>
              </a:rPr>
              <a:t>broker </a:t>
            </a:r>
            <a:r>
              <a:rPr lang="zh-CN" altLang="en-US" dirty="0">
                <a:solidFill>
                  <a:srgbClr val="000000"/>
                </a:solidFill>
                <a:latin typeface="Helvetica" panose="020B0604020202020204" pitchFamily="34" charset="0"/>
              </a:rPr>
              <a:t>的消息的有序性。</a:t>
            </a:r>
            <a:endParaRPr lang="en-US" dirty="0"/>
          </a:p>
        </p:txBody>
      </p:sp>
      <p:pic>
        <p:nvPicPr>
          <p:cNvPr id="3074" name="Picture 2" descr="http://www.linuxeden.com/wp-content/uploads/2017/06/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4231" y="815356"/>
            <a:ext cx="5517256" cy="28955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0613" y="2960705"/>
            <a:ext cx="6096000" cy="1477328"/>
          </a:xfrm>
          <a:prstGeom prst="rect">
            <a:avLst/>
          </a:prstGeom>
        </p:spPr>
        <p:txBody>
          <a:bodyPr>
            <a:spAutoFit/>
          </a:bodyPr>
          <a:lstStyle/>
          <a:p>
            <a:r>
              <a:rPr lang="zh-CN" altLang="en-US" dirty="0">
                <a:solidFill>
                  <a:srgbClr val="222222"/>
                </a:solidFill>
                <a:latin typeface="Helvetica" panose="020B0604020202020204" pitchFamily="34" charset="0"/>
              </a:rPr>
              <a:t>发送消息流程</a:t>
            </a:r>
          </a:p>
          <a:p>
            <a:r>
              <a:rPr lang="en-US" altLang="zh-CN" dirty="0">
                <a:solidFill>
                  <a:srgbClr val="000000"/>
                </a:solidFill>
                <a:latin typeface="Helvetica" panose="020B0604020202020204" pitchFamily="34" charset="0"/>
              </a:rPr>
              <a:t>C2 </a:t>
            </a:r>
            <a:r>
              <a:rPr lang="zh-CN" altLang="en-US" dirty="0">
                <a:solidFill>
                  <a:srgbClr val="000000"/>
                </a:solidFill>
                <a:latin typeface="Helvetica" panose="020B0604020202020204" pitchFamily="34" charset="0"/>
              </a:rPr>
              <a:t>往 </a:t>
            </a:r>
            <a:r>
              <a:rPr lang="en-US" altLang="zh-CN" dirty="0">
                <a:solidFill>
                  <a:srgbClr val="000000"/>
                </a:solidFill>
                <a:latin typeface="Helvetica" panose="020B0604020202020204" pitchFamily="34" charset="0"/>
              </a:rPr>
              <a:t>C1 </a:t>
            </a:r>
            <a:r>
              <a:rPr lang="zh-CN" altLang="en-US" dirty="0">
                <a:solidFill>
                  <a:srgbClr val="000000"/>
                </a:solidFill>
                <a:latin typeface="Helvetica" panose="020B0604020202020204" pitchFamily="34" charset="0"/>
              </a:rPr>
              <a:t>订阅的主题发送一条数据，</a:t>
            </a:r>
            <a:r>
              <a:rPr lang="en-US" altLang="zh-CN" dirty="0">
                <a:solidFill>
                  <a:srgbClr val="000000"/>
                </a:solidFill>
                <a:latin typeface="Helvetica" panose="020B0604020202020204" pitchFamily="34" charset="0"/>
              </a:rPr>
              <a:t>router </a:t>
            </a:r>
            <a:r>
              <a:rPr lang="zh-CN" altLang="en-US" dirty="0">
                <a:solidFill>
                  <a:srgbClr val="000000"/>
                </a:solidFill>
                <a:latin typeface="Helvetica" panose="020B0604020202020204" pitchFamily="34" charset="0"/>
              </a:rPr>
              <a:t>会直接将数据写入 </a:t>
            </a:r>
            <a:r>
              <a:rPr lang="en-US" altLang="zh-CN" dirty="0">
                <a:solidFill>
                  <a:srgbClr val="000000"/>
                </a:solidFill>
                <a:latin typeface="Helvetica" panose="020B0604020202020204" pitchFamily="34" charset="0"/>
              </a:rPr>
              <a:t>C1 </a:t>
            </a:r>
            <a:r>
              <a:rPr lang="zh-CN" altLang="en-US" dirty="0">
                <a:solidFill>
                  <a:srgbClr val="000000"/>
                </a:solidFill>
                <a:latin typeface="Helvetica" panose="020B0604020202020204" pitchFamily="34" charset="0"/>
              </a:rPr>
              <a:t>对应的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queue</a:t>
            </a:r>
            <a:r>
              <a:rPr lang="zh-CN" altLang="en-US" dirty="0">
                <a:solidFill>
                  <a:srgbClr val="000000"/>
                </a:solidFill>
                <a:latin typeface="Helvetica" panose="020B0604020202020204" pitchFamily="34" charset="0"/>
              </a:rPr>
              <a:t>，然后通知 </a:t>
            </a:r>
            <a:r>
              <a:rPr lang="en-US" altLang="zh-CN" dirty="0">
                <a:solidFill>
                  <a:srgbClr val="000000"/>
                </a:solidFill>
                <a:latin typeface="Helvetica" panose="020B0604020202020204" pitchFamily="34" charset="0"/>
              </a:rPr>
              <a:t>C1</a:t>
            </a:r>
            <a:r>
              <a:rPr lang="zh-CN" altLang="en-US" dirty="0">
                <a:solidFill>
                  <a:srgbClr val="000000"/>
                </a:solidFill>
                <a:latin typeface="Helvetica" panose="020B0604020202020204" pitchFamily="34" charset="0"/>
              </a:rPr>
              <a:t>，告诉他有新的数据可以消费了，这个时候 </a:t>
            </a:r>
            <a:r>
              <a:rPr lang="en-US" altLang="zh-CN" dirty="0">
                <a:solidFill>
                  <a:srgbClr val="000000"/>
                </a:solidFill>
                <a:latin typeface="Helvetica" panose="020B0604020202020204" pitchFamily="34" charset="0"/>
              </a:rPr>
              <a:t>broker </a:t>
            </a:r>
            <a:r>
              <a:rPr lang="zh-CN" altLang="en-US" dirty="0">
                <a:solidFill>
                  <a:srgbClr val="000000"/>
                </a:solidFill>
                <a:latin typeface="Helvetica" panose="020B0604020202020204" pitchFamily="34" charset="0"/>
              </a:rPr>
              <a:t>直接从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读取数据，然后发往 </a:t>
            </a:r>
            <a:r>
              <a:rPr lang="en-US" altLang="zh-CN" dirty="0">
                <a:solidFill>
                  <a:srgbClr val="000000"/>
                </a:solidFill>
                <a:latin typeface="Helvetica" panose="020B0604020202020204" pitchFamily="34" charset="0"/>
              </a:rPr>
              <a:t>C1</a:t>
            </a:r>
            <a:r>
              <a:rPr lang="zh-CN" altLang="en-US" dirty="0">
                <a:solidFill>
                  <a:srgbClr val="000000"/>
                </a:solidFill>
                <a:latin typeface="Helvetica" panose="020B0604020202020204" pitchFamily="34" charset="0"/>
              </a:rPr>
              <a:t>。</a:t>
            </a:r>
            <a:endParaRPr lang="zh-CN" altLang="en-US" b="0" i="0" dirty="0">
              <a:solidFill>
                <a:srgbClr val="000000"/>
              </a:solidFill>
              <a:effectLst/>
              <a:latin typeface="Helvetica" panose="020B0604020202020204" pitchFamily="34" charset="0"/>
            </a:endParaRPr>
          </a:p>
        </p:txBody>
      </p:sp>
      <p:pic>
        <p:nvPicPr>
          <p:cNvPr id="3076" name="Picture 4" descr="http://www.linuxeden.com/wp-content/uploads/2017/06/5-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4231" y="4438033"/>
            <a:ext cx="5286375" cy="2038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0613" y="4785466"/>
            <a:ext cx="6096000" cy="1477328"/>
          </a:xfrm>
          <a:prstGeom prst="rect">
            <a:avLst/>
          </a:prstGeom>
        </p:spPr>
        <p:txBody>
          <a:bodyPr>
            <a:spAutoFit/>
          </a:bodyPr>
          <a:lstStyle/>
          <a:p>
            <a:r>
              <a:rPr lang="zh-CN" altLang="en-US" dirty="0">
                <a:solidFill>
                  <a:srgbClr val="000000"/>
                </a:solidFill>
                <a:latin typeface="Helvetica" panose="020B0604020202020204" pitchFamily="34" charset="0"/>
              </a:rPr>
              <a:t>如果 </a:t>
            </a:r>
            <a:r>
              <a:rPr lang="en-US" altLang="zh-CN" dirty="0" err="1">
                <a:solidFill>
                  <a:srgbClr val="000000"/>
                </a:solidFill>
                <a:latin typeface="Helvetica" panose="020B0604020202020204" pitchFamily="34" charset="0"/>
              </a:rPr>
              <a:t>Mqtt</a:t>
            </a:r>
            <a:r>
              <a:rPr lang="en-US" altLang="zh-CN" dirty="0">
                <a:solidFill>
                  <a:srgbClr val="000000"/>
                </a:solidFill>
                <a:latin typeface="Helvetica" panose="020B0604020202020204" pitchFamily="34" charset="0"/>
              </a:rPr>
              <a:t> Broker 2 </a:t>
            </a:r>
            <a:r>
              <a:rPr lang="zh-CN" altLang="en-US" dirty="0">
                <a:solidFill>
                  <a:srgbClr val="000000"/>
                </a:solidFill>
                <a:latin typeface="Helvetica" panose="020B0604020202020204" pitchFamily="34" charset="0"/>
              </a:rPr>
              <a:t>出现 </a:t>
            </a:r>
            <a:r>
              <a:rPr lang="en-US" altLang="zh-CN" dirty="0">
                <a:solidFill>
                  <a:srgbClr val="000000"/>
                </a:solidFill>
                <a:latin typeface="Helvetica" panose="020B0604020202020204" pitchFamily="34" charset="0"/>
              </a:rPr>
              <a:t>crash </a:t>
            </a:r>
            <a:r>
              <a:rPr lang="zh-CN" altLang="en-US" dirty="0">
                <a:solidFill>
                  <a:srgbClr val="000000"/>
                </a:solidFill>
                <a:latin typeface="Helvetica" panose="020B0604020202020204" pitchFamily="34" charset="0"/>
              </a:rPr>
              <a:t>了，比如这个进程挂了，或者 </a:t>
            </a:r>
            <a:r>
              <a:rPr lang="en-US" altLang="zh-CN" dirty="0" err="1">
                <a:solidFill>
                  <a:srgbClr val="000000"/>
                </a:solidFill>
                <a:latin typeface="Helvetica" panose="020B0604020202020204" pitchFamily="34" charset="0"/>
              </a:rPr>
              <a:t>Mqtt</a:t>
            </a:r>
            <a:r>
              <a:rPr lang="en-US" altLang="zh-CN" dirty="0">
                <a:solidFill>
                  <a:srgbClr val="000000"/>
                </a:solidFill>
                <a:latin typeface="Helvetica" panose="020B0604020202020204" pitchFamily="34" charset="0"/>
              </a:rPr>
              <a:t> Broker 2 </a:t>
            </a:r>
            <a:r>
              <a:rPr lang="zh-CN" altLang="en-US" dirty="0">
                <a:solidFill>
                  <a:srgbClr val="000000"/>
                </a:solidFill>
                <a:latin typeface="Helvetica" panose="020B0604020202020204" pitchFamily="34" charset="0"/>
              </a:rPr>
              <a:t>所在的机器断电了，或者网络出现故障了，</a:t>
            </a:r>
            <a:r>
              <a:rPr lang="en-US" altLang="zh-CN" dirty="0">
                <a:solidFill>
                  <a:srgbClr val="000000"/>
                </a:solidFill>
                <a:latin typeface="Helvetica" panose="020B0604020202020204" pitchFamily="34" charset="0"/>
              </a:rPr>
              <a:t>C1 </a:t>
            </a:r>
            <a:r>
              <a:rPr lang="zh-CN" altLang="en-US" dirty="0">
                <a:solidFill>
                  <a:srgbClr val="000000"/>
                </a:solidFill>
                <a:latin typeface="Helvetica" panose="020B0604020202020204" pitchFamily="34" charset="0"/>
              </a:rPr>
              <a:t>本来应该收到的数据并不会减少，由于 </a:t>
            </a:r>
            <a:r>
              <a:rPr lang="en-US" altLang="zh-CN" dirty="0" err="1">
                <a:solidFill>
                  <a:srgbClr val="000000"/>
                </a:solidFill>
                <a:latin typeface="Helvetica" panose="020B0604020202020204" pitchFamily="34" charset="0"/>
              </a:rPr>
              <a:t>Mqtt</a:t>
            </a:r>
            <a:r>
              <a:rPr lang="en-US" altLang="zh-CN" dirty="0">
                <a:solidFill>
                  <a:srgbClr val="000000"/>
                </a:solidFill>
                <a:latin typeface="Helvetica" panose="020B0604020202020204" pitchFamily="34" charset="0"/>
              </a:rPr>
              <a:t> Broker 1 </a:t>
            </a:r>
            <a:r>
              <a:rPr lang="zh-CN" altLang="en-US" dirty="0">
                <a:solidFill>
                  <a:srgbClr val="000000"/>
                </a:solidFill>
                <a:latin typeface="Helvetica" panose="020B0604020202020204" pitchFamily="34" charset="0"/>
              </a:rPr>
              <a:t>会继续往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写入数据，等 </a:t>
            </a:r>
            <a:r>
              <a:rPr lang="en-US" altLang="zh-CN" dirty="0">
                <a:solidFill>
                  <a:srgbClr val="000000"/>
                </a:solidFill>
                <a:latin typeface="Helvetica" panose="020B0604020202020204" pitchFamily="34" charset="0"/>
              </a:rPr>
              <a:t>C1 </a:t>
            </a:r>
            <a:r>
              <a:rPr lang="zh-CN" altLang="en-US" dirty="0">
                <a:solidFill>
                  <a:srgbClr val="000000"/>
                </a:solidFill>
                <a:latin typeface="Helvetica" panose="020B0604020202020204" pitchFamily="34" charset="0"/>
              </a:rPr>
              <a:t>重新连接之后，可以继续从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消费数据。</a:t>
            </a:r>
            <a:endParaRPr lang="en-US" dirty="0"/>
          </a:p>
        </p:txBody>
      </p:sp>
    </p:spTree>
    <p:extLst>
      <p:ext uri="{BB962C8B-B14F-4D97-AF65-F5344CB8AC3E}">
        <p14:creationId xmlns:p14="http://schemas.microsoft.com/office/powerpoint/2010/main" val="31744188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需要使用</a:t>
            </a:r>
            <a:r>
              <a:rPr lang="en-US" dirty="0">
                <a:solidFill>
                  <a:srgbClr val="000000"/>
                </a:solidFill>
                <a:latin typeface="微軟正黑體" panose="020B0604030504040204" pitchFamily="34" charset="-120"/>
                <a:ea typeface="微軟正黑體" panose="020B0604030504040204" pitchFamily="34" charset="-120"/>
              </a:rPr>
              <a:t>Google Services Location</a:t>
            </a:r>
            <a:r>
              <a:rPr lang="zh-CN" altLang="en-US" dirty="0">
                <a:solidFill>
                  <a:srgbClr val="000000"/>
                </a:solidFill>
                <a:latin typeface="微軟正黑體" panose="020B0604030504040204" pitchFamily="34" charset="-120"/>
                <a:ea typeface="微軟正黑體" panose="020B0604030504040204" pitchFamily="34" charset="-120"/>
              </a:rPr>
              <a:t>服務，需要建立好需要的</a:t>
            </a:r>
            <a:r>
              <a:rPr lang="en-US" dirty="0">
                <a:solidFill>
                  <a:srgbClr val="000000"/>
                </a:solidFill>
                <a:latin typeface="微軟正黑體" panose="020B0604030504040204" pitchFamily="34" charset="-120"/>
                <a:ea typeface="微軟正黑體" panose="020B0604030504040204" pitchFamily="34" charset="-120"/>
              </a:rPr>
              <a:t>Google API</a:t>
            </a:r>
            <a:r>
              <a:rPr lang="zh-CN" altLang="en-US" dirty="0">
                <a:solidFill>
                  <a:srgbClr val="000000"/>
                </a:solidFill>
                <a:latin typeface="微軟正黑體" panose="020B0604030504040204" pitchFamily="34" charset="-120"/>
                <a:ea typeface="微軟正黑體" panose="020B0604030504040204" pitchFamily="34" charset="-120"/>
              </a:rPr>
              <a:t>用戶端物件，在「</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加入下列建立</a:t>
            </a:r>
            <a:r>
              <a:rPr lang="en-US" dirty="0">
                <a:solidFill>
                  <a:srgbClr val="000000"/>
                </a:solidFill>
                <a:latin typeface="微軟正黑體" panose="020B0604030504040204" pitchFamily="34" charset="-120"/>
                <a:ea typeface="微軟正黑體" panose="020B0604030504040204" pitchFamily="34" charset="-120"/>
              </a:rPr>
              <a:t>Google API</a:t>
            </a:r>
            <a:r>
              <a:rPr lang="zh-CN" altLang="en-US" dirty="0">
                <a:solidFill>
                  <a:srgbClr val="000000"/>
                </a:solidFill>
                <a:latin typeface="微軟正黑體" panose="020B0604030504040204" pitchFamily="34" charset="-120"/>
                <a:ea typeface="微軟正黑體"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的「</a:t>
            </a:r>
            <a:r>
              <a:rPr lang="en-US" dirty="0" err="1">
                <a:solidFill>
                  <a:srgbClr val="000000"/>
                </a:solidFill>
                <a:latin typeface="微軟正黑體" panose="020B0604030504040204" pitchFamily="34" charset="-120"/>
                <a:ea typeface="微軟正黑體" panose="020B0604030504040204" pitchFamily="34" charset="-120"/>
              </a:rPr>
              <a:t>onCreate</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應用程式需要接收最新的位置資訊，需要依照應用程式的需求，建立與啟動</a:t>
            </a:r>
            <a:r>
              <a:rPr lang="en-US" dirty="0" err="1">
                <a:solidFill>
                  <a:srgbClr val="000000"/>
                </a:solidFill>
                <a:latin typeface="微軟正黑體" panose="020B0604030504040204" pitchFamily="34" charset="-120"/>
                <a:ea typeface="微軟正黑體" panose="020B0604030504040204" pitchFamily="34" charset="-120"/>
              </a:rPr>
              <a:t>LocationRequest</a:t>
            </a:r>
            <a:r>
              <a:rPr lang="zh-CN" altLang="en-US" dirty="0">
                <a:solidFill>
                  <a:srgbClr val="000000"/>
                </a:solidFill>
                <a:latin typeface="微軟正黑體" panose="020B0604030504040204" pitchFamily="34" charset="-120"/>
                <a:ea typeface="微軟正黑體" panose="020B0604030504040204" pitchFamily="34" charset="-120"/>
              </a:rPr>
              <a:t>服務。在「</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加入下列建立</a:t>
            </a:r>
            <a:r>
              <a:rPr lang="en-US" dirty="0" err="1">
                <a:solidFill>
                  <a:srgbClr val="000000"/>
                </a:solidFill>
                <a:latin typeface="微軟正黑體" panose="020B0604030504040204" pitchFamily="34" charset="-120"/>
                <a:ea typeface="微軟正黑體" panose="020B0604030504040204" pitchFamily="34" charset="-120"/>
              </a:rPr>
              <a:t>LocationRequest</a:t>
            </a:r>
            <a:r>
              <a:rPr lang="zh-CN" altLang="en-US" dirty="0">
                <a:solidFill>
                  <a:srgbClr val="000000"/>
                </a:solidFill>
                <a:latin typeface="微軟正黑體" panose="020B0604030504040204" pitchFamily="34" charset="-120"/>
                <a:ea typeface="微軟正黑體"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78835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的「</a:t>
            </a:r>
            <a:r>
              <a:rPr lang="en-US" dirty="0" err="1">
                <a:solidFill>
                  <a:srgbClr val="000000"/>
                </a:solidFill>
                <a:latin typeface="微軟正黑體" panose="020B0604030504040204" pitchFamily="34" charset="-120"/>
                <a:ea typeface="微軟正黑體" panose="020B0604030504040204" pitchFamily="34" charset="-120"/>
              </a:rPr>
              <a:t>onConnected</a:t>
            </a:r>
            <a:r>
              <a:rPr lang="en-US" dirty="0">
                <a:solidFill>
                  <a:srgbClr val="000000"/>
                </a:solidFill>
                <a:latin typeface="微軟正黑體" panose="020B0604030504040204" pitchFamily="34" charset="-120"/>
                <a:ea typeface="微軟正黑體" panose="020B0604030504040204" pitchFamily="34" charset="-120"/>
              </a:rPr>
              <a:t>」、「</a:t>
            </a:r>
            <a:r>
              <a:rPr lang="en-US" dirty="0" err="1">
                <a:solidFill>
                  <a:srgbClr val="000000"/>
                </a:solidFill>
                <a:latin typeface="微軟正黑體" panose="020B0604030504040204" pitchFamily="34" charset="-120"/>
                <a:ea typeface="微軟正黑體" panose="020B0604030504040204" pitchFamily="34" charset="-120"/>
              </a:rPr>
              <a:t>onConnectionFailed</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與「</a:t>
            </a:r>
            <a:r>
              <a:rPr lang="en-US" dirty="0" err="1">
                <a:solidFill>
                  <a:srgbClr val="000000"/>
                </a:solidFill>
                <a:latin typeface="微軟正黑體" panose="020B0604030504040204" pitchFamily="34" charset="-120"/>
                <a:ea typeface="微軟正黑體" panose="020B0604030504040204" pitchFamily="34" charset="-120"/>
              </a:rPr>
              <a:t>onLocationChanged</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方法，分別加入啟動位置更新服務與錯誤處理的敘述：</a:t>
            </a:r>
            <a:endParaRPr lang="en-US" dirty="0"/>
          </a:p>
        </p:txBody>
      </p:sp>
    </p:spTree>
    <p:extLst>
      <p:ext uri="{BB962C8B-B14F-4D97-AF65-F5344CB8AC3E}">
        <p14:creationId xmlns:p14="http://schemas.microsoft.com/office/powerpoint/2010/main" val="5289597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微軟正黑體" panose="020B0604030504040204" pitchFamily="34" charset="-120"/>
                <a:ea typeface="微軟正黑體" panose="020B0604030504040204" pitchFamily="34" charset="-120"/>
              </a:rPr>
              <a:t>Google API</a:t>
            </a:r>
            <a:r>
              <a:rPr lang="zh-TW" altLang="en-US" dirty="0">
                <a:solidFill>
                  <a:srgbClr val="000000"/>
                </a:solidFill>
                <a:latin typeface="微軟正黑體" panose="020B0604030504040204" pitchFamily="34" charset="-120"/>
                <a:ea typeface="微軟正黑體"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微軟正黑體" panose="020B0604030504040204" pitchFamily="34" charset="-120"/>
                <a:ea typeface="微軟正黑體" panose="020B0604030504040204" pitchFamily="34" charset="-120"/>
              </a:rPr>
              <a:t>MapsActivity</a:t>
            </a:r>
            <a:r>
              <a:rPr lang="zh-TW" altLang="en-US" dirty="0">
                <a:solidFill>
                  <a:srgbClr val="000000"/>
                </a:solidFill>
                <a:latin typeface="微軟正黑體" panose="020B0604030504040204" pitchFamily="34" charset="-120"/>
                <a:ea typeface="微軟正黑體" panose="020B0604030504040204" pitchFamily="34" charset="-120"/>
              </a:rPr>
              <a:t>」的「</a:t>
            </a:r>
            <a:r>
              <a:rPr lang="en-US" altLang="zh-TW" dirty="0" err="1">
                <a:solidFill>
                  <a:srgbClr val="000000"/>
                </a:solidFill>
                <a:latin typeface="微軟正黑體" panose="020B0604030504040204" pitchFamily="34" charset="-120"/>
                <a:ea typeface="微軟正黑體" panose="020B0604030504040204" pitchFamily="34" charset="-120"/>
              </a:rPr>
              <a:t>onResume</a:t>
            </a:r>
            <a:r>
              <a:rPr lang="zh-TW" altLang="en-US" dirty="0">
                <a:solidFill>
                  <a:srgbClr val="000000"/>
                </a:solidFill>
                <a:latin typeface="微軟正黑體" panose="020B0604030504040204" pitchFamily="34" charset="-120"/>
                <a:ea typeface="微軟正黑體" panose="020B0604030504040204" pitchFamily="34" charset="-120"/>
              </a:rPr>
              <a:t>」方法，還有加入「</a:t>
            </a:r>
            <a:r>
              <a:rPr lang="en-US" altLang="zh-TW" dirty="0" err="1">
                <a:solidFill>
                  <a:srgbClr val="000000"/>
                </a:solidFill>
                <a:latin typeface="微軟正黑體" panose="020B0604030504040204" pitchFamily="34" charset="-120"/>
                <a:ea typeface="微軟正黑體" panose="020B0604030504040204" pitchFamily="34" charset="-120"/>
              </a:rPr>
              <a:t>onPause</a:t>
            </a:r>
            <a:r>
              <a:rPr lang="zh-TW" altLang="en-US" dirty="0">
                <a:solidFill>
                  <a:srgbClr val="000000"/>
                </a:solidFill>
                <a:latin typeface="微軟正黑體" panose="020B0604030504040204" pitchFamily="34" charset="-120"/>
                <a:ea typeface="微軟正黑體" panose="020B0604030504040204" pitchFamily="34" charset="-120"/>
              </a:rPr>
              <a:t>」與「</a:t>
            </a:r>
            <a:r>
              <a:rPr lang="en-US" altLang="zh-TW" dirty="0" err="1">
                <a:solidFill>
                  <a:srgbClr val="000000"/>
                </a:solidFill>
                <a:latin typeface="微軟正黑體" panose="020B0604030504040204" pitchFamily="34" charset="-120"/>
                <a:ea typeface="微軟正黑體" panose="020B0604030504040204" pitchFamily="34" charset="-120"/>
              </a:rPr>
              <a:t>onStop</a:t>
            </a:r>
            <a:r>
              <a:rPr lang="zh-TW" altLang="en-US" dirty="0">
                <a:solidFill>
                  <a:srgbClr val="000000"/>
                </a:solidFill>
                <a:latin typeface="微軟正黑體" panose="020B0604030504040204" pitchFamily="34" charset="-120"/>
                <a:ea typeface="微軟正黑體"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90944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完成地圖元件基本的工作以後，現在為記事元件加入處理位置資訊的工作。開啟「</a:t>
            </a:r>
            <a:r>
              <a:rPr lang="en-US" altLang="zh-TW" dirty="0" err="1">
                <a:solidFill>
                  <a:srgbClr val="000000"/>
                </a:solidFill>
                <a:latin typeface="微軟正黑體" panose="020B0604030504040204" pitchFamily="34" charset="-120"/>
                <a:ea typeface="微軟正黑體" panose="020B0604030504040204" pitchFamily="34" charset="-120"/>
              </a:rPr>
              <a:t>ItemActivity</a:t>
            </a:r>
            <a:r>
              <a:rPr lang="zh-TW" altLang="en-US" dirty="0">
                <a:solidFill>
                  <a:srgbClr val="000000"/>
                </a:solidFill>
                <a:latin typeface="微軟正黑體" panose="020B0604030504040204" pitchFamily="34" charset="-120"/>
                <a:ea typeface="微軟正黑體" panose="020B0604030504040204" pitchFamily="34" charset="-120"/>
              </a:rPr>
              <a:t>」，在「</a:t>
            </a:r>
            <a:r>
              <a:rPr lang="en-US" altLang="zh-TW" dirty="0" err="1">
                <a:solidFill>
                  <a:srgbClr val="000000"/>
                </a:solidFill>
                <a:latin typeface="微軟正黑體" panose="020B0604030504040204" pitchFamily="34" charset="-120"/>
                <a:ea typeface="微軟正黑體" panose="020B0604030504040204" pitchFamily="34" charset="-120"/>
              </a:rPr>
              <a:t>clickFunction</a:t>
            </a:r>
            <a:r>
              <a:rPr lang="zh-TW" altLang="en-US" dirty="0">
                <a:solidFill>
                  <a:srgbClr val="000000"/>
                </a:solidFill>
                <a:latin typeface="微軟正黑體" panose="020B0604030504040204" pitchFamily="34" charset="-120"/>
                <a:ea typeface="微軟正黑體"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同樣在「</a:t>
            </a:r>
            <a:r>
              <a:rPr lang="en-US" dirty="0" err="1">
                <a:solidFill>
                  <a:srgbClr val="000000"/>
                </a:solidFill>
                <a:latin typeface="微軟正黑體" panose="020B0604030504040204" pitchFamily="34" charset="-120"/>
                <a:ea typeface="微軟正黑體" panose="020B0604030504040204" pitchFamily="34" charset="-120"/>
              </a:rPr>
              <a:t>ItemActivity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onActivityResult</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extLst>
      <p:ext uri="{BB962C8B-B14F-4D97-AF65-F5344CB8AC3E}">
        <p14:creationId xmlns:p14="http://schemas.microsoft.com/office/powerpoint/2010/main" val="12552733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開啟「</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onCreate</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49748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微軟正黑體" panose="020B0604030504040204" pitchFamily="34" charset="-120"/>
                <a:ea typeface="微軟正黑體" panose="020B0604030504040204" pitchFamily="34" charset="-120"/>
              </a:rPr>
              <a:t>在「</a:t>
            </a:r>
            <a:r>
              <a:rPr lang="en-US" dirty="0" err="1">
                <a:solidFill>
                  <a:srgbClr val="000000"/>
                </a:solidFill>
                <a:latin typeface="微軟正黑體" panose="020B0604030504040204" pitchFamily="34" charset="-120"/>
                <a:ea typeface="微軟正黑體" panose="020B0604030504040204" pitchFamily="34" charset="-120"/>
              </a:rPr>
              <a:t>MapsActivity</a:t>
            </a:r>
            <a:r>
              <a:rPr lang="en-US" dirty="0">
                <a:solidFill>
                  <a:srgbClr val="000000"/>
                </a:solidFill>
                <a:latin typeface="微軟正黑體" panose="020B0604030504040204" pitchFamily="34" charset="-120"/>
                <a:ea typeface="微軟正黑體" panose="020B0604030504040204" pitchFamily="34" charset="-120"/>
              </a:rPr>
              <a:t>」</a:t>
            </a:r>
            <a:r>
              <a:rPr lang="zh-CN" altLang="en-US" dirty="0">
                <a:solidFill>
                  <a:srgbClr val="000000"/>
                </a:solidFill>
                <a:latin typeface="微軟正黑體" panose="020B0604030504040204" pitchFamily="34" charset="-120"/>
                <a:ea typeface="微軟正黑體"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78116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調整之前為了測試地圖元件加入的程式碼，包含「</a:t>
            </a:r>
            <a:r>
              <a:rPr lang="en-US" altLang="zh-TW" dirty="0" err="1">
                <a:solidFill>
                  <a:srgbClr val="000000"/>
                </a:solidFill>
                <a:latin typeface="微軟正黑體" panose="020B0604030504040204" pitchFamily="34" charset="-120"/>
                <a:ea typeface="微軟正黑體" panose="020B0604030504040204" pitchFamily="34" charset="-120"/>
              </a:rPr>
              <a:t>setUpMapIfNeeded</a:t>
            </a:r>
            <a:r>
              <a:rPr lang="zh-TW" altLang="en-US" dirty="0">
                <a:solidFill>
                  <a:srgbClr val="000000"/>
                </a:solidFill>
                <a:latin typeface="微軟正黑體" panose="020B0604030504040204" pitchFamily="34" charset="-120"/>
                <a:ea typeface="微軟正黑體" panose="020B0604030504040204" pitchFamily="34" charset="-120"/>
              </a:rPr>
              <a:t>」與「</a:t>
            </a:r>
            <a:r>
              <a:rPr lang="en-US" altLang="zh-TW" dirty="0" err="1">
                <a:solidFill>
                  <a:srgbClr val="000000"/>
                </a:solidFill>
                <a:latin typeface="微軟正黑體" panose="020B0604030504040204" pitchFamily="34" charset="-120"/>
                <a:ea typeface="微軟正黑體" panose="020B0604030504040204" pitchFamily="34" charset="-120"/>
              </a:rPr>
              <a:t>setUpMap</a:t>
            </a:r>
            <a:r>
              <a:rPr lang="zh-TW" altLang="en-US" dirty="0">
                <a:solidFill>
                  <a:srgbClr val="000000"/>
                </a:solidFill>
                <a:latin typeface="微軟正黑體" panose="020B0604030504040204" pitchFamily="34" charset="-120"/>
                <a:ea typeface="微軟正黑體"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1103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r>
              <a:rPr lang="en-US" sz="3200" dirty="0"/>
              <a:t/>
            </a:r>
            <a:br>
              <a:rPr lang="en-US" sz="3200" dirty="0"/>
            </a:br>
            <a:r>
              <a:rPr lang="en-US" sz="2000" dirty="0" smtClean="0"/>
              <a:t>Quote: https</a:t>
            </a:r>
            <a:r>
              <a:rPr lang="en-US" sz="2000" dirty="0"/>
              <a:t>://guides.codepath.com/android/Using-Context#what-is-a-context-used-for</a:t>
            </a:r>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p>
          <a:p>
            <a:pPr lvl="1"/>
            <a:r>
              <a:rPr lang="en-US" dirty="0"/>
              <a:t>A Context provides access to information about the application state. It provides Activities, Fragments, and Services access to resource files, images, </a:t>
            </a:r>
            <a:r>
              <a:rPr lang="en-US" dirty="0">
                <a:hlinkClick r:id="rId2"/>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p>
          <a:p>
            <a:r>
              <a:rPr lang="en-US" dirty="0" smtClean="0"/>
              <a:t>What is Context used for?</a:t>
            </a:r>
          </a:p>
          <a:p>
            <a:pPr lvl="1"/>
            <a:r>
              <a:rPr lang="en-US" dirty="0" smtClean="0"/>
              <a:t>Explicitly starting a component</a:t>
            </a:r>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p>
          <a:p>
            <a:pPr lvl="2"/>
            <a:r>
              <a:rPr lang="en-US" dirty="0" smtClean="0"/>
              <a:t>Package name, which identifies the application that contains the component;</a:t>
            </a:r>
          </a:p>
          <a:p>
            <a:pPr lvl="2"/>
            <a:r>
              <a:rPr lang="en-US" dirty="0" smtClean="0"/>
              <a:t>Fully-qualified Java class name for this component.</a:t>
            </a:r>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p>
        </p:txBody>
      </p:sp>
    </p:spTree>
    <p:extLst>
      <p:ext uri="{BB962C8B-B14F-4D97-AF65-F5344CB8AC3E}">
        <p14:creationId xmlns:p14="http://schemas.microsoft.com/office/powerpoint/2010/main" val="160359010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p>
          <a:p>
            <a:endParaRPr lang="en-US" dirty="0" smtClean="0"/>
          </a:p>
          <a:p>
            <a:pPr lvl="1"/>
            <a:r>
              <a:rPr lang="en-US" dirty="0" smtClean="0"/>
              <a:t>Creating a View</a:t>
            </a:r>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p>
          <a:p>
            <a:pPr marL="914400" lvl="2" indent="0">
              <a:buNone/>
            </a:pPr>
            <a:r>
              <a:rPr lang="en-US" dirty="0" smtClean="0"/>
              <a:t>Context contain the following information that views requires:</a:t>
            </a:r>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p>
          <a:p>
            <a:pPr lvl="2"/>
            <a:r>
              <a:rPr lang="en-US" dirty="0" smtClean="0"/>
              <a:t>Styled attributes</a:t>
            </a:r>
          </a:p>
          <a:p>
            <a:pPr lvl="2"/>
            <a:r>
              <a:rPr lang="en-US" dirty="0" smtClean="0"/>
              <a:t>Activity reference for </a:t>
            </a:r>
            <a:r>
              <a:rPr lang="en-US" dirty="0" err="1" smtClean="0"/>
              <a:t>onClick</a:t>
            </a:r>
            <a:r>
              <a:rPr lang="en-US" dirty="0" smtClean="0"/>
              <a:t> attributes</a:t>
            </a:r>
          </a:p>
          <a:p>
            <a:pPr lvl="2"/>
            <a:endParaRPr lang="en-US" dirty="0" smtClean="0"/>
          </a:p>
          <a:p>
            <a:pPr lvl="1"/>
            <a:r>
              <a:rPr lang="en-US" dirty="0" smtClean="0"/>
              <a:t>Inflating an XML Layout file</a:t>
            </a:r>
          </a:p>
          <a:p>
            <a:pPr marL="914400" lvl="2" indent="0">
              <a:buNone/>
            </a:pPr>
            <a:r>
              <a:rPr lang="en-US" dirty="0" smtClean="0"/>
              <a:t>We use the context to fetch the </a:t>
            </a:r>
            <a:r>
              <a:rPr lang="en-US" dirty="0" err="1" smtClean="0"/>
              <a:t>LayoutInflater</a:t>
            </a:r>
            <a:r>
              <a:rPr lang="en-US" dirty="0" smtClean="0"/>
              <a:t> to inflate an XML layout into memory:</a:t>
            </a:r>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p>
          <a:p>
            <a:pPr marL="914400" lvl="2" indent="0">
              <a:buNone/>
            </a:pPr>
            <a:r>
              <a:rPr lang="en-US" dirty="0" err="1" smtClean="0"/>
              <a:t>Inflater.inflate</a:t>
            </a:r>
            <a:r>
              <a:rPr lang="en-US" dirty="0" smtClean="0"/>
              <a:t>(</a:t>
            </a:r>
            <a:r>
              <a:rPr lang="en-US" dirty="0" err="1" smtClean="0"/>
              <a:t>R.layout.my_layout</a:t>
            </a:r>
            <a:r>
              <a:rPr lang="en-US" dirty="0" smtClean="0"/>
              <a:t>, parent);</a:t>
            </a:r>
          </a:p>
          <a:p>
            <a:pPr marL="914400" lvl="2" indent="0">
              <a:buNone/>
            </a:pPr>
            <a:endParaRPr lang="en-US" dirty="0" smtClean="0"/>
          </a:p>
          <a:p>
            <a:pPr lvl="1"/>
            <a:r>
              <a:rPr lang="en-US" dirty="0" smtClean="0"/>
              <a:t>Sending a local broadcast</a:t>
            </a:r>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p>
          <a:p>
            <a:pPr marL="914400" lvl="2" indent="0">
              <a:buNone/>
            </a:pPr>
            <a:r>
              <a:rPr lang="en-US" dirty="0" smtClean="0"/>
              <a:t>Intent </a:t>
            </a:r>
            <a:r>
              <a:rPr lang="en-US" dirty="0" err="1" smtClean="0"/>
              <a:t>broadcastIntent</a:t>
            </a:r>
            <a:r>
              <a:rPr lang="en-US" dirty="0" smtClean="0"/>
              <a:t> = new Intent(“custom-action”);</a:t>
            </a:r>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p>
        </p:txBody>
      </p:sp>
    </p:spTree>
    <p:extLst>
      <p:ext uri="{BB962C8B-B14F-4D97-AF65-F5344CB8AC3E}">
        <p14:creationId xmlns:p14="http://schemas.microsoft.com/office/powerpoint/2010/main" val="9578683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p>
          <a:p>
            <a:pPr marL="914400" lvl="2" indent="0">
              <a:buNone/>
            </a:pPr>
            <a:r>
              <a:rPr lang="en-US" dirty="0" err="1" smtClean="0"/>
              <a:t>int</a:t>
            </a:r>
            <a:r>
              <a:rPr lang="en-US" dirty="0" smtClean="0"/>
              <a:t>  </a:t>
            </a:r>
            <a:r>
              <a:rPr lang="en-US" dirty="0" err="1" smtClean="0"/>
              <a:t>notificationId</a:t>
            </a:r>
            <a:r>
              <a:rPr lang="en-US" dirty="0" smtClean="0"/>
              <a:t> = 1;</a:t>
            </a:r>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p>
          <a:p>
            <a:pPr marL="914400" lvl="2" indent="0">
              <a:buNone/>
            </a:pPr>
            <a:r>
              <a:rPr lang="en-US" dirty="0" smtClean="0"/>
              <a:t>Refer to the “list of all </a:t>
            </a:r>
            <a:r>
              <a:rPr lang="en-US" dirty="0" err="1" smtClean="0"/>
              <a:t>avaible</a:t>
            </a:r>
            <a:r>
              <a:rPr lang="en-US" dirty="0" smtClean="0"/>
              <a:t> system services” that can be retrieved through a Context.</a:t>
            </a:r>
          </a:p>
          <a:p>
            <a:pPr marL="914400" lvl="2" indent="0">
              <a:buNone/>
            </a:pPr>
            <a:r>
              <a:rPr lang="en-US" dirty="0" smtClean="0"/>
              <a:t>Quote: https</a:t>
            </a:r>
            <a:r>
              <a:rPr lang="en-US" dirty="0"/>
              <a:t>://developer.android.com/reference/android/content/Context.html#getSystemService(java.lang.String)</a:t>
            </a:r>
          </a:p>
        </p:txBody>
      </p:sp>
    </p:spTree>
    <p:extLst>
      <p:ext uri="{BB962C8B-B14F-4D97-AF65-F5344CB8AC3E}">
        <p14:creationId xmlns:p14="http://schemas.microsoft.com/office/powerpoint/2010/main" val="1655209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订阅消息处理流</a:t>
            </a:r>
            <a:r>
              <a:rPr lang="zh-CN" altLang="en-US" dirty="0" smtClean="0"/>
              <a:t>程</a:t>
            </a:r>
            <a:endParaRPr lang="en-US" dirty="0"/>
          </a:p>
        </p:txBody>
      </p:sp>
      <p:sp>
        <p:nvSpPr>
          <p:cNvPr id="3" name="Rectangle 2"/>
          <p:cNvSpPr/>
          <p:nvPr/>
        </p:nvSpPr>
        <p:spPr>
          <a:xfrm>
            <a:off x="91736" y="840199"/>
            <a:ext cx="6096000" cy="2585323"/>
          </a:xfrm>
          <a:prstGeom prst="rect">
            <a:avLst/>
          </a:prstGeom>
        </p:spPr>
        <p:txBody>
          <a:bodyPr>
            <a:spAutoFit/>
          </a:bodyPr>
          <a:lstStyle/>
          <a:p>
            <a:r>
              <a:rPr lang="en-US" dirty="0">
                <a:solidFill>
                  <a:srgbClr val="222222"/>
                </a:solidFill>
                <a:latin typeface="Helvetica" panose="020B0604020202020204" pitchFamily="34" charset="0"/>
              </a:rPr>
              <a:t>Event service </a:t>
            </a:r>
            <a:r>
              <a:rPr lang="zh-CN" altLang="en-US" dirty="0">
                <a:solidFill>
                  <a:srgbClr val="222222"/>
                </a:solidFill>
                <a:latin typeface="Helvetica" panose="020B0604020202020204" pitchFamily="34" charset="0"/>
              </a:rPr>
              <a:t>数据的 </a:t>
            </a:r>
            <a:r>
              <a:rPr lang="en-US" dirty="0">
                <a:solidFill>
                  <a:srgbClr val="222222"/>
                </a:solidFill>
                <a:latin typeface="Helvetica" panose="020B0604020202020204" pitchFamily="34" charset="0"/>
              </a:rPr>
              <a:t>Compaction</a:t>
            </a:r>
          </a:p>
          <a:p>
            <a:r>
              <a:rPr lang="zh-CN" altLang="en-US" dirty="0">
                <a:solidFill>
                  <a:srgbClr val="000000"/>
                </a:solidFill>
                <a:latin typeface="Helvetica" panose="020B0604020202020204" pitchFamily="34" charset="0"/>
              </a:rPr>
              <a:t>考虑持久化 </a:t>
            </a:r>
            <a:r>
              <a:rPr lang="en-US" dirty="0">
                <a:solidFill>
                  <a:srgbClr val="000000"/>
                </a:solidFill>
                <a:latin typeface="Helvetica" panose="020B0604020202020204" pitchFamily="34" charset="0"/>
              </a:rPr>
              <a:t>session </a:t>
            </a:r>
            <a:r>
              <a:rPr lang="zh-CN" altLang="en-US" dirty="0">
                <a:solidFill>
                  <a:srgbClr val="000000"/>
                </a:solidFill>
                <a:latin typeface="Helvetica" panose="020B0604020202020204" pitchFamily="34" charset="0"/>
              </a:rPr>
              <a:t>相关的数据都是写入到 </a:t>
            </a:r>
            <a:r>
              <a:rPr lang="en-US" dirty="0" err="1">
                <a:solidFill>
                  <a:srgbClr val="000000"/>
                </a:solidFill>
                <a:latin typeface="Helvetica" panose="020B0604020202020204" pitchFamily="34" charset="0"/>
              </a:rPr>
              <a:t>kafka</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的，如果一个新的 </a:t>
            </a:r>
            <a:r>
              <a:rPr lang="en-US" dirty="0">
                <a:solidFill>
                  <a:srgbClr val="000000"/>
                </a:solidFill>
                <a:latin typeface="Helvetica" panose="020B0604020202020204" pitchFamily="34" charset="0"/>
              </a:rPr>
              <a:t>broker </a:t>
            </a:r>
            <a:r>
              <a:rPr lang="zh-CN" altLang="en-US" dirty="0">
                <a:solidFill>
                  <a:srgbClr val="000000"/>
                </a:solidFill>
                <a:latin typeface="Helvetica" panose="020B0604020202020204" pitchFamily="34" charset="0"/>
              </a:rPr>
              <a:t>加入集群，首先就需要将持久化 </a:t>
            </a:r>
            <a:r>
              <a:rPr lang="en-US" dirty="0">
                <a:solidFill>
                  <a:srgbClr val="000000"/>
                </a:solidFill>
                <a:latin typeface="Helvetica" panose="020B0604020202020204" pitchFamily="34" charset="0"/>
              </a:rPr>
              <a:t>session </a:t>
            </a:r>
            <a:r>
              <a:rPr lang="zh-CN" altLang="en-US" dirty="0">
                <a:solidFill>
                  <a:srgbClr val="000000"/>
                </a:solidFill>
                <a:latin typeface="Helvetica" panose="020B0604020202020204" pitchFamily="34" charset="0"/>
              </a:rPr>
              <a:t>的信息全部加载，如果加载都是从 </a:t>
            </a:r>
            <a:r>
              <a:rPr lang="en-US" dirty="0" err="1">
                <a:solidFill>
                  <a:srgbClr val="000000"/>
                </a:solidFill>
                <a:latin typeface="Helvetica" panose="020B0604020202020204" pitchFamily="34" charset="0"/>
              </a:rPr>
              <a:t>kafka</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主题的头部开始消费数据的话，可能会花费很久，为此我们需要将 </a:t>
            </a:r>
            <a:r>
              <a:rPr lang="en-US" dirty="0" err="1">
                <a:solidFill>
                  <a:srgbClr val="000000"/>
                </a:solidFill>
                <a:latin typeface="Helvetica" panose="020B0604020202020204" pitchFamily="34" charset="0"/>
              </a:rPr>
              <a:t>kafka</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的数据做 </a:t>
            </a:r>
            <a:r>
              <a:rPr lang="en-US" dirty="0">
                <a:solidFill>
                  <a:srgbClr val="000000"/>
                </a:solidFill>
                <a:latin typeface="Helvetica" panose="020B0604020202020204" pitchFamily="34" charset="0"/>
              </a:rPr>
              <a:t>compaction，</a:t>
            </a:r>
            <a:r>
              <a:rPr lang="zh-CN" altLang="en-US" dirty="0">
                <a:solidFill>
                  <a:srgbClr val="000000"/>
                </a:solidFill>
                <a:latin typeface="Helvetica" panose="020B0604020202020204" pitchFamily="34" charset="0"/>
              </a:rPr>
              <a:t>这些 </a:t>
            </a:r>
            <a:r>
              <a:rPr lang="en-US" dirty="0">
                <a:solidFill>
                  <a:srgbClr val="000000"/>
                </a:solidFill>
                <a:latin typeface="Helvetica" panose="020B0604020202020204" pitchFamily="34" charset="0"/>
              </a:rPr>
              <a:t>compaction </a:t>
            </a:r>
            <a:r>
              <a:rPr lang="zh-CN" altLang="en-US" dirty="0">
                <a:solidFill>
                  <a:srgbClr val="000000"/>
                </a:solidFill>
                <a:latin typeface="Helvetica" panose="020B0604020202020204" pitchFamily="34" charset="0"/>
              </a:rPr>
              <a:t>的数据写入到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a:t>
            </a:r>
            <a:r>
              <a:rPr lang="zh-CN" altLang="en-US" dirty="0">
                <a:solidFill>
                  <a:srgbClr val="000000"/>
                </a:solidFill>
                <a:latin typeface="Helvetica" panose="020B0604020202020204" pitchFamily="34" charset="0"/>
              </a:rPr>
              <a:t>如何加载全量信息了，全量信息就是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数据的集合和备份 </a:t>
            </a:r>
            <a:r>
              <a:rPr lang="en-US" dirty="0">
                <a:solidFill>
                  <a:srgbClr val="000000"/>
                </a:solidFill>
                <a:latin typeface="Helvetica" panose="020B0604020202020204" pitchFamily="34" charset="0"/>
              </a:rPr>
              <a:t>checkpoint </a:t>
            </a:r>
            <a:r>
              <a:rPr lang="zh-CN" altLang="en-US" dirty="0">
                <a:solidFill>
                  <a:srgbClr val="000000"/>
                </a:solidFill>
                <a:latin typeface="Helvetica" panose="020B0604020202020204" pitchFamily="34" charset="0"/>
              </a:rPr>
              <a:t>之后 </a:t>
            </a:r>
            <a:r>
              <a:rPr lang="en-US" dirty="0" err="1">
                <a:solidFill>
                  <a:srgbClr val="000000"/>
                </a:solidFill>
                <a:latin typeface="Helvetica" panose="020B0604020202020204" pitchFamily="34" charset="0"/>
              </a:rPr>
              <a:t>kafka</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数据集合 </a:t>
            </a:r>
            <a:r>
              <a:rPr lang="en-US" dirty="0">
                <a:solidFill>
                  <a:srgbClr val="000000"/>
                </a:solidFill>
                <a:latin typeface="Helvetica" panose="020B0604020202020204" pitchFamily="34" charset="0"/>
              </a:rPr>
              <a:t>merge </a:t>
            </a:r>
            <a:r>
              <a:rPr lang="zh-CN" altLang="en-US" dirty="0">
                <a:solidFill>
                  <a:srgbClr val="000000"/>
                </a:solidFill>
                <a:latin typeface="Helvetica" panose="020B0604020202020204" pitchFamily="34" charset="0"/>
              </a:rPr>
              <a:t>结果就是最终的全量信息。</a:t>
            </a:r>
            <a:endParaRPr lang="zh-CN" altLang="en-US" b="0" i="0" dirty="0">
              <a:solidFill>
                <a:srgbClr val="000000"/>
              </a:solidFill>
              <a:effectLst/>
              <a:latin typeface="Helvetica" panose="020B0604020202020204" pitchFamily="34" charset="0"/>
            </a:endParaRPr>
          </a:p>
        </p:txBody>
      </p:sp>
      <p:pic>
        <p:nvPicPr>
          <p:cNvPr id="4098" name="Picture 2" descr="http://www.linuxeden.com/wp-content/uploads/2017/06/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986" y="840199"/>
            <a:ext cx="5276850" cy="29908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1736" y="4267018"/>
            <a:ext cx="6096000" cy="1200329"/>
          </a:xfrm>
          <a:prstGeom prst="rect">
            <a:avLst/>
          </a:prstGeom>
        </p:spPr>
        <p:txBody>
          <a:bodyPr>
            <a:spAutoFit/>
          </a:bodyPr>
          <a:lstStyle/>
          <a:p>
            <a:r>
              <a:rPr lang="zh-CN" altLang="en-US" dirty="0">
                <a:solidFill>
                  <a:srgbClr val="222222"/>
                </a:solidFill>
                <a:latin typeface="Helvetica" panose="020B0604020202020204" pitchFamily="34" charset="0"/>
              </a:rPr>
              <a:t>非持久化 </a:t>
            </a:r>
            <a:r>
              <a:rPr lang="en-US" dirty="0">
                <a:solidFill>
                  <a:srgbClr val="222222"/>
                </a:solidFill>
                <a:latin typeface="Helvetica" panose="020B0604020202020204" pitchFamily="34" charset="0"/>
              </a:rPr>
              <a:t>Session</a:t>
            </a:r>
          </a:p>
          <a:p>
            <a:r>
              <a:rPr lang="zh-CN" altLang="en-US" dirty="0">
                <a:solidFill>
                  <a:srgbClr val="000000"/>
                </a:solidFill>
                <a:latin typeface="Helvetica" panose="020B0604020202020204" pitchFamily="34" charset="0"/>
              </a:rPr>
              <a:t>当非持久化 </a:t>
            </a:r>
            <a:r>
              <a:rPr lang="en-US" dirty="0">
                <a:solidFill>
                  <a:srgbClr val="000000"/>
                </a:solidFill>
                <a:latin typeface="Helvetica" panose="020B0604020202020204" pitchFamily="34" charset="0"/>
              </a:rPr>
              <a:t>session </a:t>
            </a:r>
            <a:r>
              <a:rPr lang="zh-CN" altLang="en-US" dirty="0">
                <a:solidFill>
                  <a:srgbClr val="000000"/>
                </a:solidFill>
                <a:latin typeface="Helvetica" panose="020B0604020202020204" pitchFamily="34" charset="0"/>
              </a:rPr>
              <a:t>的 </a:t>
            </a:r>
            <a:r>
              <a:rPr lang="en-US"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连接上来的时候，如果订阅主题，我们会直接在改 </a:t>
            </a:r>
            <a:r>
              <a:rPr lang="en-US"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所在机器创建 </a:t>
            </a:r>
            <a:r>
              <a:rPr lang="en-US" dirty="0">
                <a:solidFill>
                  <a:srgbClr val="000000"/>
                </a:solidFill>
                <a:latin typeface="Helvetica" panose="020B0604020202020204" pitchFamily="34" charset="0"/>
              </a:rPr>
              <a:t>session </a:t>
            </a:r>
            <a:r>
              <a:rPr lang="zh-CN" altLang="en-US" dirty="0">
                <a:solidFill>
                  <a:srgbClr val="000000"/>
                </a:solidFill>
                <a:latin typeface="Helvetica" panose="020B0604020202020204" pitchFamily="34" charset="0"/>
              </a:rPr>
              <a:t>以及 </a:t>
            </a:r>
            <a:r>
              <a:rPr lang="en-US" dirty="0">
                <a:solidFill>
                  <a:srgbClr val="000000"/>
                </a:solidFill>
                <a:latin typeface="Helvetica" panose="020B0604020202020204" pitchFamily="34" charset="0"/>
              </a:rPr>
              <a:t>session </a:t>
            </a:r>
            <a:r>
              <a:rPr lang="zh-CN" altLang="en-US" dirty="0">
                <a:solidFill>
                  <a:srgbClr val="000000"/>
                </a:solidFill>
                <a:latin typeface="Helvetica" panose="020B0604020202020204" pitchFamily="34" charset="0"/>
              </a:rPr>
              <a:t>对应的 </a:t>
            </a:r>
            <a:r>
              <a:rPr lang="en-US" dirty="0">
                <a:solidFill>
                  <a:srgbClr val="000000"/>
                </a:solidFill>
                <a:latin typeface="Helvetica" panose="020B0604020202020204" pitchFamily="34" charset="0"/>
              </a:rPr>
              <a:t>queue。</a:t>
            </a:r>
            <a:endParaRPr lang="en-US" b="0" i="0" dirty="0">
              <a:solidFill>
                <a:srgbClr val="000000"/>
              </a:solidFill>
              <a:effectLst/>
              <a:latin typeface="Helvetica" panose="020B0604020202020204" pitchFamily="34" charset="0"/>
            </a:endParaRPr>
          </a:p>
        </p:txBody>
      </p:sp>
      <p:pic>
        <p:nvPicPr>
          <p:cNvPr id="4100" name="Picture 4" descr="http://www.linuxeden.com/wp-content/uploads/2017/06/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736" y="3969914"/>
            <a:ext cx="5276850" cy="277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2981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p>
          <a:p>
            <a:pPr marL="457200" lvl="1" indent="0">
              <a:buNone/>
            </a:pPr>
            <a:r>
              <a:rPr lang="en-US" dirty="0" smtClean="0"/>
              <a:t>&lt;activity</a:t>
            </a:r>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p>
          <a:p>
            <a:pPr marL="457200" lvl="1" indent="0">
              <a:buNone/>
            </a:pPr>
            <a:r>
              <a:rPr lang="en-US" dirty="0" smtClean="0"/>
              <a:t>Most Views should be passed an Activity Context in order to gain access to what themes, styles, and dimensions should be applied.</a:t>
            </a:r>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extLst>
      <p:ext uri="{BB962C8B-B14F-4D97-AF65-F5344CB8AC3E}">
        <p14:creationId xmlns:p14="http://schemas.microsoft.com/office/powerpoint/2010/main" val="274526389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onCreate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savedInstanceState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findViewById</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View</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onClick</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MainActivity</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98779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p>
          <a:p>
            <a:pPr lvl="1"/>
            <a:r>
              <a:rPr lang="en-US" dirty="0" smtClean="0"/>
              <a:t>Array Adapter</a:t>
            </a:r>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getContext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parent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544275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p>
          <a:p>
            <a:pPr lvl="1"/>
            <a:r>
              <a:rPr lang="en-US" dirty="0" err="1" smtClean="0"/>
              <a:t>RecyclerView</a:t>
            </a:r>
            <a:r>
              <a:rPr lang="en-US" dirty="0" smtClean="0"/>
              <a:t> Adapter</a:t>
            </a:r>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panose="020B0604020202020204" pitchFamily="34" charset="0"/>
              </a:rPr>
              <a:t>&lt;</a:t>
            </a:r>
            <a:r>
              <a:rPr kumimoji="0" lang="en-US" altLang="en-US" sz="800" b="0" i="0" u="none" strike="noStrike" cap="none" normalizeH="0" baseline="0" dirty="0" err="1" smtClean="0">
                <a:ln>
                  <a:noFill/>
                </a:ln>
                <a:solidFill>
                  <a:srgbClr val="333333"/>
                </a:solidFill>
                <a:effectLst/>
                <a:latin typeface="Arial" panose="020B0604020202020204" pitchFamily="34" charset="0"/>
              </a:rPr>
              <a:t>MyRecyclerAdapter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onCreateViewHolder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viewType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parent</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itemLayout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onBindViewHolder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9879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35814925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p>
          <a:p>
            <a:r>
              <a:rPr lang="en-US" sz="1000" dirty="0"/>
              <a:t>    &lt;!-- Search, should appear as action button --&gt;</a:t>
            </a:r>
          </a:p>
          <a:p>
            <a:r>
              <a:rPr lang="en-US" sz="1000" dirty="0"/>
              <a:t>    &lt;item </a:t>
            </a:r>
            <a:r>
              <a:rPr lang="en-US" sz="1000" dirty="0" err="1"/>
              <a:t>android:id</a:t>
            </a:r>
            <a:r>
              <a:rPr lang="en-US" sz="1000" dirty="0"/>
              <a:t>="@+id/</a:t>
            </a:r>
            <a:r>
              <a:rPr lang="en-US" sz="1000" dirty="0" err="1"/>
              <a:t>action_search</a:t>
            </a:r>
            <a:r>
              <a:rPr lang="en-US" sz="1000" dirty="0"/>
              <a:t>"</a:t>
            </a:r>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p>
          <a:p>
            <a:r>
              <a:rPr lang="en-US" sz="1000" dirty="0"/>
              <a:t>          </a:t>
            </a:r>
            <a:r>
              <a:rPr lang="en-US" sz="1000" dirty="0" err="1"/>
              <a:t>android:title</a:t>
            </a:r>
            <a:r>
              <a:rPr lang="en-US" sz="1000" dirty="0"/>
              <a:t>="@string/</a:t>
            </a:r>
            <a:r>
              <a:rPr lang="en-US" sz="1000" dirty="0" err="1"/>
              <a:t>action_search</a:t>
            </a:r>
            <a:r>
              <a:rPr lang="en-US" sz="1000" dirty="0"/>
              <a:t>"</a:t>
            </a:r>
          </a:p>
          <a:p>
            <a:r>
              <a:rPr lang="en-US" sz="1000" dirty="0"/>
              <a:t>          </a:t>
            </a:r>
            <a:r>
              <a:rPr lang="en-US" sz="1000" dirty="0" err="1"/>
              <a:t>android:showAsAction</a:t>
            </a:r>
            <a:r>
              <a:rPr lang="en-US" sz="1000" dirty="0"/>
              <a:t>="</a:t>
            </a:r>
            <a:r>
              <a:rPr lang="en-US" sz="1000" dirty="0" err="1"/>
              <a:t>ifRoom</a:t>
            </a:r>
            <a:r>
              <a:rPr lang="en-US" sz="1000" dirty="0"/>
              <a:t>" /&gt;</a:t>
            </a:r>
          </a:p>
          <a:p>
            <a:r>
              <a:rPr lang="en-US" sz="1000" dirty="0"/>
              <a:t>    &lt;!-- Settings, should always be in the overflow --&gt;</a:t>
            </a:r>
          </a:p>
          <a:p>
            <a:r>
              <a:rPr lang="en-US" sz="1000" dirty="0"/>
              <a:t>    &lt;item </a:t>
            </a:r>
            <a:r>
              <a:rPr lang="en-US" sz="1000" dirty="0" err="1"/>
              <a:t>android:id</a:t>
            </a:r>
            <a:r>
              <a:rPr lang="en-US" sz="1000" dirty="0"/>
              <a:t>="@+id/</a:t>
            </a:r>
            <a:r>
              <a:rPr lang="en-US" sz="1000" dirty="0" err="1"/>
              <a:t>action_settings</a:t>
            </a:r>
            <a:r>
              <a:rPr lang="en-US" sz="1000" dirty="0"/>
              <a:t>"</a:t>
            </a:r>
          </a:p>
          <a:p>
            <a:r>
              <a:rPr lang="en-US" sz="1000" dirty="0"/>
              <a:t>          </a:t>
            </a:r>
            <a:r>
              <a:rPr lang="en-US" sz="1000" dirty="0" err="1"/>
              <a:t>android:title</a:t>
            </a:r>
            <a:r>
              <a:rPr lang="en-US" sz="1000" dirty="0"/>
              <a:t>="@string/</a:t>
            </a:r>
            <a:r>
              <a:rPr lang="en-US" sz="1000" dirty="0" err="1"/>
              <a:t>action_settings</a:t>
            </a:r>
            <a:r>
              <a:rPr lang="en-US" sz="1000" dirty="0"/>
              <a:t>"</a:t>
            </a:r>
          </a:p>
          <a:p>
            <a:r>
              <a:rPr lang="en-US" sz="1000" dirty="0"/>
              <a:t>          </a:t>
            </a:r>
            <a:r>
              <a:rPr lang="en-US" sz="1000" dirty="0" err="1"/>
              <a:t>android:showAsAction</a:t>
            </a:r>
            <a:r>
              <a:rPr lang="en-US" sz="1000" dirty="0"/>
              <a:t>="never" /&gt;</a:t>
            </a:r>
          </a:p>
          <a:p>
            <a:r>
              <a:rPr lang="en-US" sz="1000" dirty="0"/>
              <a:t>&lt;/menu</a:t>
            </a:r>
            <a:r>
              <a:rPr lang="en-US" sz="1000" dirty="0" smtClean="0"/>
              <a:t>&gt;</a:t>
            </a:r>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p>
          <a:p>
            <a:r>
              <a:rPr lang="en-US" sz="1000" dirty="0"/>
              <a:t>public </a:t>
            </a:r>
            <a:r>
              <a:rPr lang="en-US" sz="1000" dirty="0" err="1"/>
              <a:t>boolean</a:t>
            </a:r>
            <a:r>
              <a:rPr lang="en-US" sz="1000" dirty="0"/>
              <a:t> </a:t>
            </a:r>
            <a:r>
              <a:rPr lang="en-US" sz="1000" dirty="0" err="1"/>
              <a:t>onCreateOptionsMenu</a:t>
            </a:r>
            <a:r>
              <a:rPr lang="en-US" sz="1000" dirty="0"/>
              <a:t>(Menu menu) {</a:t>
            </a:r>
          </a:p>
          <a:p>
            <a:r>
              <a:rPr lang="en-US" sz="1000" dirty="0"/>
              <a:t>    // Inflate the menu items for use in the action bar</a:t>
            </a:r>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p>
          <a:p>
            <a:r>
              <a:rPr lang="en-US" sz="1000" dirty="0"/>
              <a:t>    </a:t>
            </a:r>
            <a:r>
              <a:rPr lang="en-US" sz="1000" dirty="0" err="1"/>
              <a:t>inflater.inflate</a:t>
            </a:r>
            <a:r>
              <a:rPr lang="en-US" sz="1000" dirty="0"/>
              <a:t>(</a:t>
            </a:r>
            <a:r>
              <a:rPr lang="en-US" sz="1000" dirty="0" err="1"/>
              <a:t>R.menu.main_activity_actions</a:t>
            </a:r>
            <a:r>
              <a:rPr lang="en-US" sz="1000" dirty="0"/>
              <a:t>, menu);</a:t>
            </a:r>
          </a:p>
          <a:p>
            <a:r>
              <a:rPr lang="en-US" sz="1000" dirty="0"/>
              <a:t>    return </a:t>
            </a:r>
            <a:r>
              <a:rPr lang="en-US" sz="1000" dirty="0" err="1"/>
              <a:t>super.onCreateOptionsMenu</a:t>
            </a:r>
            <a:r>
              <a:rPr lang="en-US" sz="1000" dirty="0"/>
              <a:t>(menu);</a:t>
            </a:r>
          </a:p>
          <a:p>
            <a:r>
              <a:rPr lang="en-US" sz="1000" dirty="0"/>
              <a:t>}</a:t>
            </a:r>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p>
          <a:p>
            <a:r>
              <a:rPr lang="en-US" sz="1000" dirty="0"/>
              <a:t>    // Handle presses on the action bar items</a:t>
            </a:r>
          </a:p>
          <a:p>
            <a:r>
              <a:rPr lang="en-US" sz="1000" dirty="0"/>
              <a:t>    switch (</a:t>
            </a:r>
            <a:r>
              <a:rPr lang="en-US" sz="1000" dirty="0" err="1"/>
              <a:t>item.getItemId</a:t>
            </a:r>
            <a:r>
              <a:rPr lang="en-US" sz="1000" dirty="0"/>
              <a:t>()) {</a:t>
            </a:r>
          </a:p>
          <a:p>
            <a:r>
              <a:rPr lang="en-US" sz="1000" dirty="0"/>
              <a:t>        case </a:t>
            </a:r>
            <a:r>
              <a:rPr lang="en-US" sz="1000" dirty="0" err="1"/>
              <a:t>R.id.action_search</a:t>
            </a:r>
            <a:r>
              <a:rPr lang="en-US" sz="1000" dirty="0"/>
              <a:t>:</a:t>
            </a:r>
          </a:p>
          <a:p>
            <a:r>
              <a:rPr lang="en-US" sz="1000" dirty="0"/>
              <a:t>            </a:t>
            </a:r>
            <a:r>
              <a:rPr lang="en-US" sz="1000" dirty="0" err="1"/>
              <a:t>openSearch</a:t>
            </a:r>
            <a:r>
              <a:rPr lang="en-US" sz="1000" dirty="0"/>
              <a:t>();</a:t>
            </a:r>
          </a:p>
          <a:p>
            <a:r>
              <a:rPr lang="en-US" sz="1000" dirty="0"/>
              <a:t>            return true;</a:t>
            </a:r>
          </a:p>
          <a:p>
            <a:r>
              <a:rPr lang="en-US" sz="1000" dirty="0"/>
              <a:t>        case </a:t>
            </a:r>
            <a:r>
              <a:rPr lang="en-US" sz="1000" dirty="0" err="1"/>
              <a:t>R.id.action_settings</a:t>
            </a:r>
            <a:r>
              <a:rPr lang="en-US" sz="1000" dirty="0"/>
              <a:t>:</a:t>
            </a:r>
          </a:p>
          <a:p>
            <a:r>
              <a:rPr lang="en-US" sz="1000" dirty="0"/>
              <a:t>            </a:t>
            </a:r>
            <a:r>
              <a:rPr lang="en-US" sz="1000" dirty="0" err="1"/>
              <a:t>openSettings</a:t>
            </a:r>
            <a:r>
              <a:rPr lang="en-US" sz="1000" dirty="0"/>
              <a:t>();</a:t>
            </a:r>
          </a:p>
          <a:p>
            <a:r>
              <a:rPr lang="en-US" sz="1000" dirty="0"/>
              <a:t>            return true;</a:t>
            </a:r>
          </a:p>
          <a:p>
            <a:r>
              <a:rPr lang="en-US" sz="1000" dirty="0"/>
              <a:t>        default:</a:t>
            </a:r>
          </a:p>
          <a:p>
            <a:r>
              <a:rPr lang="en-US" sz="1000" dirty="0"/>
              <a:t>            return </a:t>
            </a:r>
            <a:r>
              <a:rPr lang="en-US" sz="1000" dirty="0" err="1"/>
              <a:t>super.onOptionsItemSelected</a:t>
            </a:r>
            <a:r>
              <a:rPr lang="en-US" sz="1000" dirty="0"/>
              <a:t>(item);</a:t>
            </a:r>
          </a:p>
          <a:p>
            <a:r>
              <a:rPr lang="en-US" sz="1000" dirty="0"/>
              <a:t>    }</a:t>
            </a:r>
          </a:p>
          <a:p>
            <a:r>
              <a:rPr lang="en-US" sz="1000" dirty="0"/>
              <a:t>}</a:t>
            </a:r>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29509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p>
          <a:p>
            <a:r>
              <a:rPr lang="en-US" sz="1200" dirty="0"/>
              <a:t>    ...</a:t>
            </a:r>
          </a:p>
          <a:p>
            <a:r>
              <a:rPr lang="en-US" sz="1200" dirty="0"/>
              <a:t>    &lt;!-- The main/home activity (it has no parent activity) --&gt;</a:t>
            </a:r>
          </a:p>
          <a:p>
            <a:r>
              <a:rPr lang="en-US" sz="1200" dirty="0"/>
              <a:t>    &lt;activity</a:t>
            </a:r>
          </a:p>
          <a:p>
            <a:r>
              <a:rPr lang="en-US" sz="1200" dirty="0"/>
              <a:t>        </a:t>
            </a:r>
            <a:r>
              <a:rPr lang="en-US" sz="1200" dirty="0" err="1"/>
              <a:t>android:name</a:t>
            </a:r>
            <a:r>
              <a:rPr lang="en-US" sz="1200" dirty="0"/>
              <a:t>="</a:t>
            </a:r>
            <a:r>
              <a:rPr lang="en-US" sz="1200" dirty="0" err="1"/>
              <a:t>com.example.myfirstapp.MainActivity</a:t>
            </a:r>
            <a:r>
              <a:rPr lang="en-US" sz="1200" dirty="0"/>
              <a:t>" ...&gt;</a:t>
            </a:r>
          </a:p>
          <a:p>
            <a:r>
              <a:rPr lang="en-US" sz="1200" dirty="0"/>
              <a:t>        ...</a:t>
            </a:r>
          </a:p>
          <a:p>
            <a:r>
              <a:rPr lang="en-US" sz="1200" dirty="0"/>
              <a:t>    &lt;/activity&gt;</a:t>
            </a:r>
          </a:p>
          <a:p>
            <a:r>
              <a:rPr lang="en-US" sz="1200" dirty="0"/>
              <a:t>    &lt;!-- A child of the main activity --&gt;</a:t>
            </a:r>
          </a:p>
          <a:p>
            <a:r>
              <a:rPr lang="en-US" sz="1200" dirty="0"/>
              <a:t>    &lt;activity</a:t>
            </a:r>
          </a:p>
          <a:p>
            <a:r>
              <a:rPr lang="en-US" sz="1200" dirty="0"/>
              <a:t>        </a:t>
            </a:r>
            <a:r>
              <a:rPr lang="en-US" sz="1200" dirty="0" err="1"/>
              <a:t>android:name</a:t>
            </a:r>
            <a:r>
              <a:rPr lang="en-US" sz="1200" dirty="0"/>
              <a:t>="</a:t>
            </a:r>
            <a:r>
              <a:rPr lang="en-US" sz="1200" dirty="0" err="1"/>
              <a:t>com.example.myfirstapp.DisplayMessageActivity</a:t>
            </a:r>
            <a:r>
              <a:rPr lang="en-US" sz="1200" dirty="0"/>
              <a:t>"</a:t>
            </a:r>
          </a:p>
          <a:p>
            <a:r>
              <a:rPr lang="en-US" sz="1200" dirty="0"/>
              <a:t>        </a:t>
            </a:r>
            <a:r>
              <a:rPr lang="en-US" sz="1200" dirty="0" err="1"/>
              <a:t>android:label</a:t>
            </a:r>
            <a:r>
              <a:rPr lang="en-US" sz="1200" dirty="0"/>
              <a:t>="@string/</a:t>
            </a:r>
            <a:r>
              <a:rPr lang="en-US" sz="1200" dirty="0" err="1"/>
              <a:t>title_activity_display_message</a:t>
            </a:r>
            <a:r>
              <a:rPr lang="en-US" sz="1200" dirty="0"/>
              <a:t>"</a:t>
            </a:r>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p>
          <a:p>
            <a:r>
              <a:rPr lang="en-US" sz="1200" dirty="0"/>
              <a:t>        &lt;!-- Parent activity meta-data to support 4.0 and lower --&gt;</a:t>
            </a:r>
          </a:p>
          <a:p>
            <a:r>
              <a:rPr lang="en-US" sz="1200" dirty="0"/>
              <a:t>        &lt;meta-data</a:t>
            </a:r>
          </a:p>
          <a:p>
            <a:r>
              <a:rPr lang="en-US" sz="1200" dirty="0"/>
              <a:t>            </a:t>
            </a:r>
            <a:r>
              <a:rPr lang="en-US" sz="1200" dirty="0" err="1"/>
              <a:t>android:name</a:t>
            </a:r>
            <a:r>
              <a:rPr lang="en-US" sz="1200" dirty="0"/>
              <a:t>="</a:t>
            </a:r>
            <a:r>
              <a:rPr lang="en-US" sz="1200" dirty="0" err="1"/>
              <a:t>android.support.PARENT_ACTIVITY</a:t>
            </a:r>
            <a:r>
              <a:rPr lang="en-US" sz="1200" dirty="0"/>
              <a:t>"</a:t>
            </a:r>
          </a:p>
          <a:p>
            <a:r>
              <a:rPr lang="en-US" sz="1200" dirty="0"/>
              <a:t>            </a:t>
            </a:r>
            <a:r>
              <a:rPr lang="en-US" sz="1200" dirty="0" err="1"/>
              <a:t>android:value</a:t>
            </a:r>
            <a:r>
              <a:rPr lang="en-US" sz="1200" dirty="0"/>
              <a:t>="</a:t>
            </a:r>
            <a:r>
              <a:rPr lang="en-US" sz="1200" dirty="0" err="1"/>
              <a:t>com.example.myfirstapp.MainActivity</a:t>
            </a:r>
            <a:r>
              <a:rPr lang="en-US" sz="1200" dirty="0"/>
              <a:t>" /&gt;</a:t>
            </a:r>
          </a:p>
          <a:p>
            <a:r>
              <a:rPr lang="en-US" sz="1200" dirty="0"/>
              <a:t>    &lt;/activity&gt;</a:t>
            </a:r>
          </a:p>
          <a:p>
            <a:r>
              <a:rPr lang="en-US" sz="1200" dirty="0"/>
              <a:t>&lt;/application</a:t>
            </a:r>
            <a:r>
              <a:rPr lang="en-US" sz="1200" dirty="0" smtClean="0"/>
              <a:t>&gt;</a:t>
            </a:r>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p>
          <a:p>
            <a:r>
              <a:rPr lang="en-US" sz="1200" dirty="0"/>
              <a:t>    &lt;meta-data</a:t>
            </a:r>
          </a:p>
          <a:p>
            <a:r>
              <a:rPr lang="en-US" sz="1200" dirty="0"/>
              <a:t>        </a:t>
            </a:r>
            <a:r>
              <a:rPr lang="en-US" sz="1200" dirty="0" err="1"/>
              <a:t>android:name</a:t>
            </a:r>
            <a:r>
              <a:rPr lang="en-US" sz="1200" dirty="0"/>
              <a:t>="</a:t>
            </a:r>
            <a:r>
              <a:rPr lang="en-US" sz="1200" dirty="0" err="1"/>
              <a:t>android.support.PARENT_ACTIVITY</a:t>
            </a:r>
            <a:r>
              <a:rPr lang="en-US" sz="1200" dirty="0"/>
              <a:t>"</a:t>
            </a:r>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p>
          <a:p>
            <a:r>
              <a:rPr lang="en-US" sz="1200" dirty="0"/>
              <a:t>public void </a:t>
            </a:r>
            <a:r>
              <a:rPr lang="en-US" sz="1200" dirty="0" err="1"/>
              <a:t>onCreate</a:t>
            </a:r>
            <a:r>
              <a:rPr lang="en-US" sz="1200" dirty="0"/>
              <a:t>(Bundle </a:t>
            </a:r>
            <a:r>
              <a:rPr lang="en-US" sz="1200" dirty="0" err="1"/>
              <a:t>savedInstanceState</a:t>
            </a:r>
            <a:r>
              <a:rPr lang="en-US" sz="1200" dirty="0"/>
              <a:t>) {</a:t>
            </a:r>
          </a:p>
          <a:p>
            <a:r>
              <a:rPr lang="en-US" sz="1200" dirty="0"/>
              <a:t>    </a:t>
            </a:r>
            <a:r>
              <a:rPr lang="en-US" sz="1200" dirty="0" err="1"/>
              <a:t>super.onCreate</a:t>
            </a:r>
            <a:r>
              <a:rPr lang="en-US" sz="1200" dirty="0"/>
              <a:t>(</a:t>
            </a:r>
            <a:r>
              <a:rPr lang="en-US" sz="1200" dirty="0" err="1"/>
              <a:t>savedInstanceState</a:t>
            </a:r>
            <a:r>
              <a:rPr lang="en-US" sz="1200" dirty="0"/>
              <a:t>);</a:t>
            </a:r>
          </a:p>
          <a:p>
            <a:r>
              <a:rPr lang="en-US" sz="1200" dirty="0"/>
              <a:t>    </a:t>
            </a:r>
            <a:r>
              <a:rPr lang="en-US" sz="1200" dirty="0" err="1"/>
              <a:t>setContentView</a:t>
            </a:r>
            <a:r>
              <a:rPr lang="en-US" sz="1200" dirty="0"/>
              <a:t>(</a:t>
            </a:r>
            <a:r>
              <a:rPr lang="en-US" sz="1200" dirty="0" err="1"/>
              <a:t>R.layout.activity_displaymessage</a:t>
            </a:r>
            <a:r>
              <a:rPr lang="en-US" sz="1200" dirty="0"/>
              <a:t>);</a:t>
            </a:r>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p>
          <a:p>
            <a:r>
              <a:rPr lang="en-US" sz="1200" dirty="0"/>
              <a:t>    // </a:t>
            </a:r>
            <a:r>
              <a:rPr lang="zh-CN" altLang="en-US" sz="1200" dirty="0"/>
              <a:t>如果不需要支持</a:t>
            </a:r>
            <a:r>
              <a:rPr lang="en-US" sz="1200" dirty="0"/>
              <a:t>Android3.0(API11)</a:t>
            </a:r>
            <a:r>
              <a:rPr lang="zh-CN" altLang="en-US" sz="1200" dirty="0"/>
              <a:t>以下的版本，则可以调用</a:t>
            </a:r>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extLst>
      <p:ext uri="{BB962C8B-B14F-4D97-AF65-F5344CB8AC3E}">
        <p14:creationId xmlns:p14="http://schemas.microsoft.com/office/powerpoint/2010/main" val="115286269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2"/>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p>
          <a:p>
            <a:r>
              <a:rPr lang="en-US" altLang="zh-CN" sz="1200" dirty="0"/>
              <a:t>@Override</a:t>
            </a:r>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p>
          <a:p>
            <a:r>
              <a:rPr lang="zh-CN" altLang="en-US" sz="1200" dirty="0"/>
              <a:t>　　</a:t>
            </a:r>
            <a:r>
              <a:rPr lang="en-US" altLang="zh-CN" sz="1200" dirty="0" smtClean="0"/>
              <a:t>}</a:t>
            </a:r>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p>
          <a:p>
            <a:r>
              <a:rPr lang="en-US" altLang="zh-CN" sz="1200" dirty="0"/>
              <a:t>    </a:t>
            </a:r>
            <a:r>
              <a:rPr lang="en-US" altLang="zh-CN" sz="1200" dirty="0" err="1"/>
              <a:t>actionBar.setDisplayShowTitleEnabled</a:t>
            </a:r>
            <a:r>
              <a:rPr lang="en-US" altLang="zh-CN" sz="1200" dirty="0"/>
              <a:t>(true);</a:t>
            </a:r>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p>
          <a:p>
            <a:r>
              <a:rPr lang="en-US" altLang="zh-CN" sz="1200" dirty="0"/>
              <a:t>    </a:t>
            </a:r>
            <a:r>
              <a:rPr lang="en-US" altLang="zh-CN" sz="1200" dirty="0" err="1"/>
              <a:t>actionBar.addTab</a:t>
            </a:r>
            <a:r>
              <a:rPr lang="en-US" altLang="zh-CN" sz="1200" dirty="0"/>
              <a:t>(tab);</a:t>
            </a:r>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p>
          <a:p>
            <a:r>
              <a:rPr lang="en-US" altLang="zh-CN" sz="1200" dirty="0"/>
              <a:t>    </a:t>
            </a:r>
            <a:r>
              <a:rPr lang="en-US" altLang="zh-CN" sz="1200" dirty="0" err="1"/>
              <a:t>actionBar.addTab</a:t>
            </a:r>
            <a:r>
              <a:rPr lang="en-US" altLang="zh-CN" sz="1200" dirty="0"/>
              <a:t>(tab);</a:t>
            </a:r>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p>
          <a:p>
            <a:r>
              <a:rPr lang="en-US" altLang="zh-CN" sz="1200" dirty="0"/>
              <a:t>    </a:t>
            </a:r>
            <a:r>
              <a:rPr lang="en-US" altLang="zh-CN" sz="1200" dirty="0" err="1"/>
              <a:t>actionBar.addTab</a:t>
            </a:r>
            <a:r>
              <a:rPr lang="en-US" altLang="zh-CN" sz="1200" dirty="0"/>
              <a:t>(tab);</a:t>
            </a:r>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43719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p>
          <a:p>
            <a:r>
              <a:rPr lang="en-US" altLang="zh-CN" sz="1200" dirty="0" smtClean="0"/>
              <a:t>@</a:t>
            </a:r>
            <a:r>
              <a:rPr lang="en-US" altLang="zh-CN" sz="1200" dirty="0"/>
              <a:t>Override</a:t>
            </a:r>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p>
          <a:p>
            <a:r>
              <a:rPr lang="en-US" altLang="zh-CN" sz="1200" dirty="0"/>
              <a:t>    switch (</a:t>
            </a:r>
            <a:r>
              <a:rPr lang="en-US" altLang="zh-CN" sz="1200" dirty="0" err="1"/>
              <a:t>tab.getPosition</a:t>
            </a:r>
            <a:r>
              <a:rPr lang="en-US" altLang="zh-CN" sz="1200" dirty="0"/>
              <a:t>()) {</a:t>
            </a:r>
          </a:p>
          <a:p>
            <a:r>
              <a:rPr lang="en-US" altLang="zh-CN" sz="1200" dirty="0"/>
              <a:t>    case 0:</a:t>
            </a:r>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p>
          <a:p>
            <a:r>
              <a:rPr lang="en-US" altLang="zh-CN" sz="1200" dirty="0"/>
              <a:t>//      </a:t>
            </a:r>
            <a:r>
              <a:rPr lang="en-US" altLang="zh-CN" sz="1200" dirty="0" err="1"/>
              <a:t>ft.commit</a:t>
            </a:r>
            <a:r>
              <a:rPr lang="en-US" altLang="zh-CN" sz="1200" dirty="0"/>
              <a:t>();</a:t>
            </a:r>
          </a:p>
          <a:p>
            <a:r>
              <a:rPr lang="en-US" altLang="zh-CN" sz="1200" dirty="0"/>
              <a:t>        break;</a:t>
            </a:r>
          </a:p>
          <a:p>
            <a:r>
              <a:rPr lang="en-US" altLang="zh-CN" sz="1200" dirty="0"/>
              <a:t>    case 1:</a:t>
            </a:r>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p>
          <a:p>
            <a:r>
              <a:rPr lang="en-US" altLang="zh-CN" sz="1200" dirty="0"/>
              <a:t>//      </a:t>
            </a:r>
            <a:r>
              <a:rPr lang="en-US" altLang="zh-CN" sz="1200" dirty="0" err="1"/>
              <a:t>ft.commit</a:t>
            </a:r>
            <a:r>
              <a:rPr lang="en-US" altLang="zh-CN" sz="1200" dirty="0"/>
              <a:t>();</a:t>
            </a:r>
          </a:p>
          <a:p>
            <a:r>
              <a:rPr lang="en-US" altLang="zh-CN" sz="1200" dirty="0"/>
              <a:t>        break;</a:t>
            </a:r>
          </a:p>
          <a:p>
            <a:r>
              <a:rPr lang="en-US" altLang="zh-CN" sz="1200" dirty="0"/>
              <a:t>    case 2:</a:t>
            </a:r>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p>
          <a:p>
            <a:r>
              <a:rPr lang="en-US" altLang="zh-CN" sz="1200" dirty="0"/>
              <a:t>//      </a:t>
            </a:r>
            <a:r>
              <a:rPr lang="en-US" altLang="zh-CN" sz="1200" dirty="0" err="1"/>
              <a:t>ft.commit</a:t>
            </a:r>
            <a:r>
              <a:rPr lang="en-US" altLang="zh-CN" sz="1200" dirty="0"/>
              <a:t>();</a:t>
            </a:r>
          </a:p>
          <a:p>
            <a:r>
              <a:rPr lang="en-US" altLang="zh-CN" sz="1200" dirty="0"/>
              <a:t>        break;</a:t>
            </a:r>
          </a:p>
          <a:p>
            <a:r>
              <a:rPr lang="en-US" altLang="zh-CN" sz="1200" dirty="0"/>
              <a:t>    default:</a:t>
            </a:r>
          </a:p>
          <a:p>
            <a:r>
              <a:rPr lang="en-US" altLang="zh-CN" sz="1200" dirty="0"/>
              <a:t>        break;</a:t>
            </a:r>
          </a:p>
          <a:p>
            <a:r>
              <a:rPr lang="en-US" altLang="zh-CN" sz="1200" dirty="0"/>
              <a:t>    }</a:t>
            </a:r>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9027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p>
          <a:p>
            <a:r>
              <a:rPr lang="en-US" altLang="zh-CN" sz="1200" dirty="0"/>
              <a:t>// Tab</a:t>
            </a:r>
            <a:r>
              <a:rPr lang="zh-CN" altLang="en-US" sz="1200" dirty="0"/>
              <a:t>离开选中状态时执行的代码</a:t>
            </a:r>
          </a:p>
          <a:p>
            <a:r>
              <a:rPr lang="en-US" altLang="zh-CN" sz="1200" dirty="0"/>
              <a:t>}</a:t>
            </a:r>
          </a:p>
          <a:p>
            <a:r>
              <a:rPr lang="en-US" altLang="zh-CN" sz="1200" dirty="0"/>
              <a:t>@Override</a:t>
            </a:r>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p>
          <a:p>
            <a:r>
              <a:rPr lang="en-US" altLang="zh-CN" sz="1200" dirty="0"/>
              <a:t>}</a:t>
            </a:r>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2"/>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p>
          <a:p>
            <a:r>
              <a:rPr lang="en-US" altLang="zh-CN" sz="1200" dirty="0"/>
              <a:t>    @Override</a:t>
            </a:r>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p>
          <a:p>
            <a:r>
              <a:rPr lang="en-US" altLang="zh-CN" sz="1200" dirty="0"/>
              <a:t>            Bundle </a:t>
            </a:r>
            <a:r>
              <a:rPr lang="en-US" altLang="zh-CN" sz="1200" dirty="0" err="1"/>
              <a:t>savedInstanceState</a:t>
            </a:r>
            <a:r>
              <a:rPr lang="en-US" altLang="zh-CN" sz="1200" dirty="0"/>
              <a:t>) {</a:t>
            </a:r>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p>
          <a:p>
            <a:r>
              <a:rPr lang="en-US" altLang="zh-CN" sz="1200" dirty="0"/>
              <a:t>        return </a:t>
            </a:r>
            <a:r>
              <a:rPr lang="en-US" altLang="zh-CN" sz="1200" dirty="0" err="1"/>
              <a:t>colorLayout</a:t>
            </a:r>
            <a:r>
              <a:rPr lang="en-US" altLang="zh-CN" sz="1200" dirty="0"/>
              <a:t>;</a:t>
            </a:r>
          </a:p>
          <a:p>
            <a:r>
              <a:rPr lang="en-US" altLang="zh-CN" sz="1200" dirty="0"/>
              <a:t>    }</a:t>
            </a:r>
          </a:p>
          <a:p>
            <a:r>
              <a:rPr lang="en-US" altLang="zh-CN" sz="1200" dirty="0"/>
              <a:t>}</a:t>
            </a:r>
          </a:p>
          <a:p>
            <a:endParaRPr lang="en-US" sz="1200" dirty="0"/>
          </a:p>
        </p:txBody>
      </p:sp>
      <p:pic>
        <p:nvPicPr>
          <p:cNvPr id="2050" name="Picture 2" descr="http://segmentfault.com/img/bVbZ5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760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订阅消息处理流</a:t>
            </a:r>
            <a:r>
              <a:rPr lang="zh-CN" altLang="en-US" dirty="0" smtClean="0"/>
              <a:t>程</a:t>
            </a:r>
            <a:endParaRPr lang="en-US" dirty="0"/>
          </a:p>
        </p:txBody>
      </p:sp>
      <p:sp>
        <p:nvSpPr>
          <p:cNvPr id="4" name="Rectangle 3"/>
          <p:cNvSpPr/>
          <p:nvPr/>
        </p:nvSpPr>
        <p:spPr>
          <a:xfrm>
            <a:off x="189390" y="2095128"/>
            <a:ext cx="5234867" cy="1754326"/>
          </a:xfrm>
          <a:prstGeom prst="rect">
            <a:avLst/>
          </a:prstGeom>
        </p:spPr>
        <p:txBody>
          <a:bodyPr wrap="square">
            <a:spAutoFit/>
          </a:bodyPr>
          <a:lstStyle/>
          <a:p>
            <a:r>
              <a:rPr lang="zh-CN" altLang="en-US" dirty="0">
                <a:solidFill>
                  <a:srgbClr val="000000"/>
                </a:solidFill>
                <a:latin typeface="Helvetica" panose="020B0604020202020204" pitchFamily="34" charset="0"/>
              </a:rPr>
              <a:t>发送消息流程：</a:t>
            </a:r>
          </a:p>
          <a:p>
            <a:r>
              <a:rPr lang="zh-CN" altLang="en-US" dirty="0">
                <a:solidFill>
                  <a:srgbClr val="000000"/>
                </a:solidFill>
                <a:latin typeface="Helvetica" panose="020B0604020202020204" pitchFamily="34" charset="0"/>
              </a:rPr>
              <a:t>当 </a:t>
            </a:r>
            <a:r>
              <a:rPr lang="en-US" altLang="zh-CN" dirty="0">
                <a:solidFill>
                  <a:srgbClr val="000000"/>
                </a:solidFill>
                <a:latin typeface="Helvetica" panose="020B0604020202020204" pitchFamily="34" charset="0"/>
              </a:rPr>
              <a:t>C2 </a:t>
            </a:r>
            <a:r>
              <a:rPr lang="zh-CN" altLang="en-US" dirty="0">
                <a:solidFill>
                  <a:srgbClr val="000000"/>
                </a:solidFill>
                <a:latin typeface="Helvetica" panose="020B0604020202020204" pitchFamily="34" charset="0"/>
              </a:rPr>
              <a:t>发送一条消息的时候，</a:t>
            </a:r>
            <a:r>
              <a:rPr lang="en-US" altLang="zh-CN" dirty="0">
                <a:solidFill>
                  <a:srgbClr val="000000"/>
                </a:solidFill>
                <a:latin typeface="Helvetica" panose="020B0604020202020204" pitchFamily="34" charset="0"/>
              </a:rPr>
              <a:t>broker 1 </a:t>
            </a:r>
            <a:r>
              <a:rPr lang="zh-CN" altLang="en-US" dirty="0">
                <a:solidFill>
                  <a:srgbClr val="000000"/>
                </a:solidFill>
                <a:latin typeface="Helvetica" panose="020B0604020202020204" pitchFamily="34" charset="0"/>
              </a:rPr>
              <a:t>会把消息转发给 </a:t>
            </a:r>
            <a:r>
              <a:rPr lang="en-US" altLang="zh-CN" dirty="0">
                <a:solidFill>
                  <a:srgbClr val="000000"/>
                </a:solidFill>
                <a:latin typeface="Helvetica" panose="020B0604020202020204" pitchFamily="34" charset="0"/>
              </a:rPr>
              <a:t>broker 2</a:t>
            </a:r>
            <a:r>
              <a:rPr lang="zh-CN" altLang="en-US" dirty="0">
                <a:solidFill>
                  <a:srgbClr val="000000"/>
                </a:solidFill>
                <a:latin typeface="Helvetica" panose="020B0604020202020204" pitchFamily="34" charset="0"/>
              </a:rPr>
              <a:t>， </a:t>
            </a:r>
            <a:r>
              <a:rPr lang="en-US" altLang="zh-CN" dirty="0">
                <a:solidFill>
                  <a:srgbClr val="000000"/>
                </a:solidFill>
                <a:latin typeface="Helvetica" panose="020B0604020202020204" pitchFamily="34" charset="0"/>
              </a:rPr>
              <a:t>broker 2 </a:t>
            </a:r>
            <a:r>
              <a:rPr lang="zh-CN" altLang="en-US" dirty="0">
                <a:solidFill>
                  <a:srgbClr val="000000"/>
                </a:solidFill>
                <a:latin typeface="Helvetica" panose="020B0604020202020204" pitchFamily="34" charset="0"/>
              </a:rPr>
              <a:t>会先把消息写入到 </a:t>
            </a:r>
            <a:r>
              <a:rPr lang="en-US" altLang="zh-CN" dirty="0">
                <a:solidFill>
                  <a:srgbClr val="000000"/>
                </a:solidFill>
                <a:latin typeface="Helvetica" panose="020B0604020202020204" pitchFamily="34" charset="0"/>
              </a:rPr>
              <a:t>C1 </a:t>
            </a:r>
            <a:r>
              <a:rPr lang="zh-CN" altLang="en-US" dirty="0">
                <a:solidFill>
                  <a:srgbClr val="000000"/>
                </a:solidFill>
                <a:latin typeface="Helvetica" panose="020B0604020202020204" pitchFamily="34" charset="0"/>
              </a:rPr>
              <a:t>对应的 </a:t>
            </a:r>
            <a:r>
              <a:rPr lang="en-US" altLang="zh-CN" dirty="0">
                <a:solidFill>
                  <a:srgbClr val="000000"/>
                </a:solidFill>
                <a:latin typeface="Helvetica" panose="020B0604020202020204" pitchFamily="34" charset="0"/>
              </a:rPr>
              <a:t>in memory queue</a:t>
            </a:r>
            <a:r>
              <a:rPr lang="zh-CN" altLang="en-US" dirty="0">
                <a:solidFill>
                  <a:srgbClr val="000000"/>
                </a:solidFill>
                <a:latin typeface="Helvetica" panose="020B0604020202020204" pitchFamily="34" charset="0"/>
              </a:rPr>
              <a:t>，然后发送一个有数据的 </a:t>
            </a:r>
            <a:r>
              <a:rPr lang="en-US" altLang="zh-CN" dirty="0">
                <a:solidFill>
                  <a:srgbClr val="000000"/>
                </a:solidFill>
                <a:latin typeface="Helvetica" panose="020B0604020202020204" pitchFamily="34" charset="0"/>
              </a:rPr>
              <a:t>event </a:t>
            </a:r>
            <a:r>
              <a:rPr lang="zh-CN" altLang="en-US" dirty="0">
                <a:solidFill>
                  <a:srgbClr val="000000"/>
                </a:solidFill>
                <a:latin typeface="Helvetica" panose="020B0604020202020204" pitchFamily="34" charset="0"/>
              </a:rPr>
              <a:t>给 </a:t>
            </a:r>
            <a:r>
              <a:rPr lang="en-US" altLang="zh-CN" dirty="0">
                <a:solidFill>
                  <a:srgbClr val="000000"/>
                </a:solidFill>
                <a:latin typeface="Helvetica" panose="020B0604020202020204" pitchFamily="34" charset="0"/>
              </a:rPr>
              <a:t>C1</a:t>
            </a:r>
            <a:r>
              <a:rPr lang="zh-CN" altLang="en-US" dirty="0">
                <a:solidFill>
                  <a:srgbClr val="000000"/>
                </a:solidFill>
                <a:latin typeface="Helvetica" panose="020B0604020202020204" pitchFamily="34" charset="0"/>
              </a:rPr>
              <a:t>，这个时候 </a:t>
            </a:r>
            <a:r>
              <a:rPr lang="en-US" altLang="zh-CN" dirty="0">
                <a:solidFill>
                  <a:srgbClr val="000000"/>
                </a:solidFill>
                <a:latin typeface="Helvetica" panose="020B0604020202020204" pitchFamily="34" charset="0"/>
              </a:rPr>
              <a:t>broker 2 </a:t>
            </a:r>
            <a:r>
              <a:rPr lang="zh-CN" altLang="en-US" dirty="0">
                <a:solidFill>
                  <a:srgbClr val="000000"/>
                </a:solidFill>
                <a:latin typeface="Helvetica" panose="020B0604020202020204" pitchFamily="34" charset="0"/>
              </a:rPr>
              <a:t>会从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读取数据，然后发往给 </a:t>
            </a:r>
            <a:r>
              <a:rPr lang="en-US" altLang="zh-CN" dirty="0">
                <a:solidFill>
                  <a:srgbClr val="000000"/>
                </a:solidFill>
                <a:latin typeface="Helvetica" panose="020B0604020202020204" pitchFamily="34" charset="0"/>
              </a:rPr>
              <a:t>C1</a:t>
            </a:r>
            <a:r>
              <a:rPr lang="zh-CN" altLang="en-US" dirty="0">
                <a:solidFill>
                  <a:srgbClr val="000000"/>
                </a:solidFill>
                <a:latin typeface="Helvetica" panose="020B0604020202020204" pitchFamily="34" charset="0"/>
              </a:rPr>
              <a:t>。</a:t>
            </a:r>
            <a:endParaRPr lang="zh-CN" altLang="en-US" b="0" i="0" dirty="0">
              <a:solidFill>
                <a:srgbClr val="000000"/>
              </a:solidFill>
              <a:effectLst/>
              <a:latin typeface="Helvetica" panose="020B0604020202020204" pitchFamily="34" charset="0"/>
            </a:endParaRPr>
          </a:p>
        </p:txBody>
      </p:sp>
      <p:pic>
        <p:nvPicPr>
          <p:cNvPr id="5122" name="Picture 2" descr="http://www.linuxeden.com/wp-content/uploads/2017/06/9-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485" y="1047565"/>
            <a:ext cx="5787532" cy="410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3118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p>
          <a:p>
            <a:r>
              <a:rPr lang="en-US" dirty="0">
                <a:hlinkClick r:id="rId3"/>
              </a:rPr>
              <a:t>http://www.smashingmagazine.com/tag/icons</a:t>
            </a:r>
            <a:r>
              <a:rPr lang="en-US" dirty="0" smtClean="0">
                <a:hlinkClick r:id="rId3"/>
              </a:rPr>
              <a:t>/</a:t>
            </a:r>
            <a:endParaRPr lang="en-US" dirty="0" smtClean="0"/>
          </a:p>
          <a:p>
            <a:r>
              <a:rPr lang="en-US" dirty="0">
                <a:hlinkClick r:id="rId4"/>
              </a:rPr>
              <a:t>https://</a:t>
            </a:r>
            <a:r>
              <a:rPr lang="en-US" dirty="0" smtClean="0">
                <a:hlinkClick r:id="rId4"/>
              </a:rPr>
              <a:t>developer.android.com/design/style/color.html</a:t>
            </a:r>
            <a:endParaRPr lang="en-US" dirty="0" smtClean="0"/>
          </a:p>
          <a:p>
            <a:r>
              <a:rPr lang="en-US" dirty="0">
                <a:hlinkClick r:id="rId5"/>
              </a:rPr>
              <a:t>https://kuler.adobe.com/create/color-wheel/</a:t>
            </a:r>
            <a:endParaRPr lang="en-US" dirty="0"/>
          </a:p>
        </p:txBody>
      </p:sp>
    </p:spTree>
    <p:extLst>
      <p:ext uri="{BB962C8B-B14F-4D97-AF65-F5344CB8AC3E}">
        <p14:creationId xmlns:p14="http://schemas.microsoft.com/office/powerpoint/2010/main" val="182805816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p>
          <a:p>
            <a:pPr marL="285750" indent="-285750">
              <a:buFont typeface="Arial" panose="020B0604020202020204" pitchFamily="34"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p>
          <a:p>
            <a:pPr marL="285750" indent="-285750">
              <a:buFont typeface="Arial" panose="020B0604020202020204" pitchFamily="34" charset="0"/>
              <a:buChar char="•"/>
            </a:pPr>
            <a:r>
              <a:rPr lang="en-US" altLang="zh-TW" dirty="0"/>
              <a:t>color – </a:t>
            </a:r>
            <a:r>
              <a:rPr lang="zh-TW" altLang="en-US" dirty="0"/>
              <a:t>顏色狀態資源，</a:t>
            </a:r>
            <a:r>
              <a:rPr lang="en-US" altLang="zh-TW" dirty="0"/>
              <a:t>XML</a:t>
            </a:r>
            <a:r>
              <a:rPr lang="zh-TW" altLang="en-US" dirty="0"/>
              <a:t>格式檔案，檔案名稱就是資源名稱。</a:t>
            </a:r>
          </a:p>
          <a:p>
            <a:pPr marL="285750" indent="-285750">
              <a:buFont typeface="Arial" panose="020B0604020202020204" pitchFamily="34"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p>
          <a:p>
            <a:pPr marL="285750" indent="-285750">
              <a:buFont typeface="Arial" panose="020B0604020202020204" pitchFamily="34" charset="0"/>
              <a:buChar char="•"/>
            </a:pPr>
            <a:r>
              <a:rPr lang="en-US" altLang="zh-TW" dirty="0"/>
              <a:t>layout – </a:t>
            </a:r>
            <a:r>
              <a:rPr lang="zh-TW" altLang="en-US" dirty="0"/>
              <a:t>畫面配置資源，</a:t>
            </a:r>
            <a:r>
              <a:rPr lang="en-US" altLang="zh-TW" dirty="0"/>
              <a:t>XML</a:t>
            </a:r>
            <a:r>
              <a:rPr lang="zh-TW" altLang="en-US" dirty="0"/>
              <a:t>格式檔案，檔案名稱就是資源名稱。</a:t>
            </a:r>
          </a:p>
          <a:p>
            <a:pPr marL="285750" indent="-285750">
              <a:buFont typeface="Arial" panose="020B0604020202020204" pitchFamily="34" charset="0"/>
              <a:buChar char="•"/>
            </a:pPr>
            <a:r>
              <a:rPr lang="en-US" altLang="zh-TW" dirty="0"/>
              <a:t>menu – </a:t>
            </a:r>
            <a:r>
              <a:rPr lang="zh-TW" altLang="en-US" dirty="0"/>
              <a:t>選單資源，</a:t>
            </a:r>
            <a:r>
              <a:rPr lang="en-US" altLang="zh-TW" dirty="0"/>
              <a:t>XML</a:t>
            </a:r>
            <a:r>
              <a:rPr lang="zh-TW" altLang="en-US" dirty="0"/>
              <a:t>格式檔案，檔案名稱就是資源名稱。</a:t>
            </a:r>
          </a:p>
          <a:p>
            <a:pPr marL="285750" indent="-285750">
              <a:buFont typeface="Arial" panose="020B0604020202020204" pitchFamily="34" charset="0"/>
              <a:buChar char="•"/>
            </a:pPr>
            <a:r>
              <a:rPr lang="en-US" altLang="zh-TW" dirty="0"/>
              <a:t>raw – </a:t>
            </a:r>
            <a:r>
              <a:rPr lang="zh-TW" altLang="en-US" dirty="0"/>
              <a:t>檔案資源，任何應用程式需要的檔案，檔案名稱就是資源名稱。</a:t>
            </a:r>
          </a:p>
          <a:p>
            <a:pPr marL="285750" indent="-285750">
              <a:buFont typeface="Arial" panose="020B0604020202020204" pitchFamily="34"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p>
        </p:txBody>
      </p:sp>
    </p:spTree>
    <p:extLst>
      <p:ext uri="{BB962C8B-B14F-4D97-AF65-F5344CB8AC3E}">
        <p14:creationId xmlns:p14="http://schemas.microsoft.com/office/powerpoint/2010/main" val="292047924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p>
          <a:p>
            <a:r>
              <a:rPr lang="en-US" sz="1800" dirty="0"/>
              <a:t>「</a:t>
            </a:r>
            <a:r>
              <a:rPr lang="en-US" sz="1800" dirty="0" err="1"/>
              <a:t>android.R</a:t>
            </a:r>
            <a:r>
              <a:rPr lang="en-US" sz="1800" dirty="0"/>
              <a:t>」</a:t>
            </a:r>
            <a:r>
              <a:rPr lang="zh-CN" altLang="en-US" sz="1800" dirty="0"/>
              <a:t>套件中常用的系統資源：</a:t>
            </a:r>
          </a:p>
          <a:p>
            <a:pPr lvl="1"/>
            <a:r>
              <a:rPr lang="en-US" sz="1800" dirty="0" err="1"/>
              <a:t>android.R.anim</a:t>
            </a:r>
            <a:r>
              <a:rPr lang="en-US" sz="1800" dirty="0"/>
              <a:t> – </a:t>
            </a:r>
            <a:r>
              <a:rPr lang="zh-CN" altLang="en-US" sz="1800" dirty="0"/>
              <a:t>系統動畫資源。</a:t>
            </a:r>
          </a:p>
          <a:p>
            <a:pPr lvl="1"/>
            <a:r>
              <a:rPr lang="en-US" sz="1800" dirty="0" err="1"/>
              <a:t>android.R.color</a:t>
            </a:r>
            <a:r>
              <a:rPr lang="en-US" sz="1800" dirty="0"/>
              <a:t> – </a:t>
            </a:r>
            <a:r>
              <a:rPr lang="zh-CN" altLang="en-US" sz="1800" dirty="0"/>
              <a:t>系統顏色狀態資源。</a:t>
            </a:r>
          </a:p>
          <a:p>
            <a:pPr lvl="1"/>
            <a:r>
              <a:rPr lang="en-US" sz="1800" dirty="0" err="1"/>
              <a:t>android.R.dimen</a:t>
            </a:r>
            <a:r>
              <a:rPr lang="en-US" sz="1800" dirty="0"/>
              <a:t> – </a:t>
            </a:r>
            <a:r>
              <a:rPr lang="zh-CN" altLang="en-US" sz="1800" dirty="0"/>
              <a:t>系統尺寸資源。</a:t>
            </a:r>
          </a:p>
          <a:p>
            <a:pPr lvl="1"/>
            <a:r>
              <a:rPr lang="en-US" sz="1800" dirty="0" err="1"/>
              <a:t>android.R.drawable</a:t>
            </a:r>
            <a:r>
              <a:rPr lang="en-US" sz="1800" dirty="0"/>
              <a:t> – </a:t>
            </a:r>
            <a:r>
              <a:rPr lang="zh-CN" altLang="en-US" sz="1800" dirty="0"/>
              <a:t>系統圖形與繪圖資源。</a:t>
            </a:r>
          </a:p>
          <a:p>
            <a:pPr lvl="1"/>
            <a:r>
              <a:rPr lang="en-US" sz="1800" dirty="0" err="1"/>
              <a:t>android.R.layout</a:t>
            </a:r>
            <a:r>
              <a:rPr lang="en-US" sz="1800" dirty="0"/>
              <a:t> – </a:t>
            </a:r>
            <a:r>
              <a:rPr lang="zh-CN" altLang="en-US" sz="1800" dirty="0"/>
              <a:t>系統畫面配置資源。</a:t>
            </a:r>
          </a:p>
          <a:p>
            <a:pPr lvl="1"/>
            <a:r>
              <a:rPr lang="en-US" sz="1800" dirty="0" err="1"/>
              <a:t>android.R.menu</a:t>
            </a:r>
            <a:r>
              <a:rPr lang="en-US" sz="1800" dirty="0"/>
              <a:t> – </a:t>
            </a:r>
            <a:r>
              <a:rPr lang="zh-CN" altLang="en-US" sz="1800" dirty="0"/>
              <a:t>系統選單資源。</a:t>
            </a:r>
          </a:p>
          <a:p>
            <a:pPr lvl="1"/>
            <a:r>
              <a:rPr lang="en-US" sz="1800" dirty="0" err="1"/>
              <a:t>android.R.string</a:t>
            </a:r>
            <a:r>
              <a:rPr lang="en-US" sz="1800" dirty="0"/>
              <a:t> – </a:t>
            </a:r>
            <a:r>
              <a:rPr lang="zh-CN" altLang="en-US" sz="1800" dirty="0"/>
              <a:t>系統文字資源。</a:t>
            </a:r>
          </a:p>
          <a:p>
            <a:pPr lvl="1"/>
            <a:r>
              <a:rPr lang="en-US" sz="1800" dirty="0" err="1"/>
              <a:t>android.R.style</a:t>
            </a:r>
            <a:r>
              <a:rPr lang="en-US" sz="1800" dirty="0"/>
              <a:t> – </a:t>
            </a:r>
            <a:r>
              <a:rPr lang="zh-CN" altLang="en-US" sz="1800" dirty="0"/>
              <a:t>系統樣式資源。</a:t>
            </a:r>
          </a:p>
          <a:p>
            <a:endParaRPr lang="en-US" dirty="0"/>
          </a:p>
        </p:txBody>
      </p:sp>
    </p:spTree>
    <p:extLst>
      <p:ext uri="{BB962C8B-B14F-4D97-AF65-F5344CB8AC3E}">
        <p14:creationId xmlns:p14="http://schemas.microsoft.com/office/powerpoint/2010/main" val="282688399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在「</a:t>
            </a:r>
            <a:r>
              <a:rPr lang="en-US" altLang="zh-TW" dirty="0">
                <a:solidFill>
                  <a:srgbClr val="000000"/>
                </a:solidFill>
                <a:latin typeface="微軟正黑體" panose="020B0604030504040204" pitchFamily="34" charset="-120"/>
                <a:ea typeface="微軟正黑體" panose="020B0604030504040204" pitchFamily="34" charset="-120"/>
              </a:rPr>
              <a:t>res/values</a:t>
            </a:r>
            <a:r>
              <a:rPr lang="zh-TW" altLang="en-US" dirty="0">
                <a:solidFill>
                  <a:srgbClr val="000000"/>
                </a:solidFill>
                <a:latin typeface="微軟正黑體" panose="020B0604030504040204" pitchFamily="34" charset="-120"/>
                <a:ea typeface="微軟正黑體" panose="020B0604030504040204" pitchFamily="34" charset="-120"/>
              </a:rPr>
              <a:t>」目錄的</a:t>
            </a:r>
            <a:r>
              <a:rPr lang="en-US" altLang="zh-TW" dirty="0">
                <a:solidFill>
                  <a:srgbClr val="000000"/>
                </a:solidFill>
                <a:latin typeface="微軟正黑體" panose="020B0604030504040204" pitchFamily="34" charset="-120"/>
                <a:ea typeface="微軟正黑體" panose="020B0604030504040204" pitchFamily="34" charset="-120"/>
              </a:rPr>
              <a:t>XML</a:t>
            </a:r>
            <a:r>
              <a:rPr lang="zh-TW" altLang="en-US" dirty="0">
                <a:solidFill>
                  <a:srgbClr val="000000"/>
                </a:solidFill>
                <a:latin typeface="微軟正黑體" panose="020B0604030504040204" pitchFamily="34" charset="-120"/>
                <a:ea typeface="微軟正黑體" panose="020B0604030504040204" pitchFamily="34" charset="-120"/>
              </a:rPr>
              <a:t>檔案，使用規定的格式建立一般資源，最外層使用「</a:t>
            </a:r>
            <a:r>
              <a:rPr lang="en-US" altLang="zh-TW" dirty="0">
                <a:solidFill>
                  <a:srgbClr val="000000"/>
                </a:solidFill>
                <a:latin typeface="微軟正黑體" panose="020B0604030504040204" pitchFamily="34" charset="-120"/>
                <a:ea typeface="微軟正黑體" panose="020B0604030504040204" pitchFamily="34" charset="-120"/>
              </a:rPr>
              <a:t>resources</a:t>
            </a:r>
            <a:r>
              <a:rPr lang="zh-TW" altLang="en-US" dirty="0">
                <a:solidFill>
                  <a:srgbClr val="000000"/>
                </a:solidFill>
                <a:latin typeface="微軟正黑體" panose="020B0604030504040204" pitchFamily="34" charset="-120"/>
                <a:ea typeface="微軟正黑體" panose="020B0604030504040204" pitchFamily="34" charset="-120"/>
              </a:rPr>
              <a:t>」標籤，裡面包含一般資源的標籤：</a:t>
            </a:r>
            <a:endParaRPr lang="en-US" dirty="0"/>
          </a:p>
        </p:txBody>
      </p:sp>
    </p:spTree>
    <p:extLst>
      <p:ext uri="{BB962C8B-B14F-4D97-AF65-F5344CB8AC3E}">
        <p14:creationId xmlns:p14="http://schemas.microsoft.com/office/powerpoint/2010/main" val="261139517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應用程式需要的圖形資源都會放在應用程式專案的「</a:t>
            </a:r>
            <a:r>
              <a:rPr lang="en-US" altLang="zh-TW" dirty="0">
                <a:solidFill>
                  <a:srgbClr val="000000"/>
                </a:solidFill>
                <a:latin typeface="微軟正黑體" panose="020B0604030504040204" pitchFamily="34" charset="-120"/>
                <a:ea typeface="微軟正黑體" panose="020B0604030504040204" pitchFamily="34" charset="-120"/>
              </a:rPr>
              <a:t>res/</a:t>
            </a:r>
            <a:r>
              <a:rPr lang="en-US" altLang="zh-TW" dirty="0" err="1">
                <a:solidFill>
                  <a:srgbClr val="000000"/>
                </a:solidFill>
                <a:latin typeface="微軟正黑體" panose="020B0604030504040204" pitchFamily="34" charset="-120"/>
                <a:ea typeface="微軟正黑體" panose="020B0604030504040204" pitchFamily="34" charset="-120"/>
              </a:rPr>
              <a:t>drawable</a:t>
            </a:r>
            <a:r>
              <a:rPr lang="zh-TW" altLang="en-US" dirty="0">
                <a:solidFill>
                  <a:srgbClr val="000000"/>
                </a:solidFill>
                <a:latin typeface="微軟正黑體" panose="020B0604030504040204" pitchFamily="34" charset="-120"/>
                <a:ea typeface="微軟正黑體"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微軟正黑體" panose="020B0604030504040204" pitchFamily="34" charset="-120"/>
                <a:ea typeface="微軟正黑體" panose="020B0604030504040204" pitchFamily="34" charset="-120"/>
              </a:rPr>
              <a:t>應用程式需要的基本圖形檔案，可以在Android開發人員網站下載，網址是</a:t>
            </a:r>
            <a:r>
              <a:rPr lang="de-DE" dirty="0">
                <a:latin typeface="微軟正黑體" panose="020B0604030504040204" pitchFamily="34" charset="-120"/>
                <a:ea typeface="微軟正黑體" panose="020B0604030504040204" pitchFamily="34" charset="-120"/>
                <a:hlinkClick r:id="rId2"/>
              </a:rPr>
              <a:t>https://github.com/google/material-design-icons/</a:t>
            </a:r>
            <a:r>
              <a:rPr lang="de-DE" dirty="0">
                <a:solidFill>
                  <a:srgbClr val="000000"/>
                </a:solidFill>
                <a:latin typeface="微軟正黑體" panose="020B0604030504040204" pitchFamily="34" charset="-120"/>
                <a:ea typeface="微軟正黑體"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繪圖圖形資源是一個</a:t>
            </a:r>
            <a:r>
              <a:rPr lang="en-US" altLang="zh-TW" dirty="0">
                <a:solidFill>
                  <a:srgbClr val="000000"/>
                </a:solidFill>
                <a:latin typeface="微軟正黑體" panose="020B0604030504040204" pitchFamily="34" charset="-120"/>
                <a:ea typeface="微軟正黑體" panose="020B0604030504040204" pitchFamily="34" charset="-120"/>
              </a:rPr>
              <a:t>XML</a:t>
            </a:r>
            <a:r>
              <a:rPr lang="zh-TW" altLang="en-US" dirty="0">
                <a:solidFill>
                  <a:srgbClr val="000000"/>
                </a:solidFill>
                <a:latin typeface="微軟正黑體" panose="020B0604030504040204" pitchFamily="34" charset="-120"/>
                <a:ea typeface="微軟正黑體" panose="020B0604030504040204" pitchFamily="34" charset="-120"/>
              </a:rPr>
              <a:t>格式的檔案，儲存在專案的「</a:t>
            </a:r>
            <a:r>
              <a:rPr lang="en-US" altLang="zh-TW" dirty="0">
                <a:solidFill>
                  <a:srgbClr val="000000"/>
                </a:solidFill>
                <a:latin typeface="微軟正黑體" panose="020B0604030504040204" pitchFamily="34" charset="-120"/>
                <a:ea typeface="微軟正黑體" panose="020B0604030504040204" pitchFamily="34" charset="-120"/>
              </a:rPr>
              <a:t>res/</a:t>
            </a:r>
            <a:r>
              <a:rPr lang="en-US" altLang="zh-TW" dirty="0" err="1">
                <a:solidFill>
                  <a:srgbClr val="000000"/>
                </a:solidFill>
                <a:latin typeface="微軟正黑體" panose="020B0604030504040204" pitchFamily="34" charset="-120"/>
                <a:ea typeface="微軟正黑體" panose="020B0604030504040204" pitchFamily="34" charset="-120"/>
              </a:rPr>
              <a:t>drawable</a:t>
            </a:r>
            <a:r>
              <a:rPr lang="zh-TW" altLang="en-US" dirty="0">
                <a:solidFill>
                  <a:srgbClr val="000000"/>
                </a:solidFill>
                <a:latin typeface="微軟正黑體" panose="020B0604030504040204" pitchFamily="34" charset="-120"/>
                <a:ea typeface="微軟正黑體"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3"/>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030668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微軟正黑體" panose="020B0604030504040204" pitchFamily="34" charset="-120"/>
                <a:ea typeface="微軟正黑體" panose="020B0604030504040204" pitchFamily="34" charset="-120"/>
              </a:rPr>
              <a:t>在「</a:t>
            </a:r>
            <a:r>
              <a:rPr lang="en-US" altLang="zh-TW" dirty="0">
                <a:solidFill>
                  <a:srgbClr val="000000"/>
                </a:solidFill>
                <a:latin typeface="微軟正黑體" panose="020B0604030504040204" pitchFamily="34" charset="-120"/>
                <a:ea typeface="微軟正黑體" panose="020B0604030504040204" pitchFamily="34" charset="-120"/>
              </a:rPr>
              <a:t>res/values</a:t>
            </a:r>
            <a:r>
              <a:rPr lang="zh-TW" altLang="en-US" dirty="0">
                <a:solidFill>
                  <a:srgbClr val="000000"/>
                </a:solidFill>
                <a:latin typeface="微軟正黑體" panose="020B0604030504040204" pitchFamily="34" charset="-120"/>
                <a:ea typeface="微軟正黑體" panose="020B0604030504040204" pitchFamily="34" charset="-120"/>
              </a:rPr>
              <a:t>」目錄的</a:t>
            </a:r>
            <a:r>
              <a:rPr lang="en-US" altLang="zh-TW" dirty="0">
                <a:solidFill>
                  <a:srgbClr val="000000"/>
                </a:solidFill>
                <a:latin typeface="微軟正黑體" panose="020B0604030504040204" pitchFamily="34" charset="-120"/>
                <a:ea typeface="微軟正黑體" panose="020B0604030504040204" pitchFamily="34" charset="-120"/>
              </a:rPr>
              <a:t>XML</a:t>
            </a:r>
            <a:r>
              <a:rPr lang="zh-TW" altLang="en-US" dirty="0">
                <a:solidFill>
                  <a:srgbClr val="000000"/>
                </a:solidFill>
                <a:latin typeface="微軟正黑體" panose="020B0604030504040204" pitchFamily="34" charset="-120"/>
                <a:ea typeface="微軟正黑體" panose="020B0604030504040204" pitchFamily="34" charset="-120"/>
              </a:rPr>
              <a:t>檔案，使用規定的格式建立一般資源，最外層使用「</a:t>
            </a:r>
            <a:r>
              <a:rPr lang="en-US" altLang="zh-TW" dirty="0">
                <a:solidFill>
                  <a:srgbClr val="000000"/>
                </a:solidFill>
                <a:latin typeface="微軟正黑體" panose="020B0604030504040204" pitchFamily="34" charset="-120"/>
                <a:ea typeface="微軟正黑體" panose="020B0604030504040204" pitchFamily="34" charset="-120"/>
              </a:rPr>
              <a:t>resources</a:t>
            </a:r>
            <a:r>
              <a:rPr lang="zh-TW" altLang="en-US" dirty="0">
                <a:solidFill>
                  <a:srgbClr val="000000"/>
                </a:solidFill>
                <a:latin typeface="微軟正黑體" panose="020B0604030504040204" pitchFamily="34" charset="-120"/>
                <a:ea typeface="微軟正黑體" panose="020B0604030504040204" pitchFamily="34" charset="-120"/>
              </a:rPr>
              <a:t>」標籤，裡面包含一般資源的標籤：</a:t>
            </a:r>
            <a:endParaRPr lang="en-US" dirty="0"/>
          </a:p>
        </p:txBody>
      </p:sp>
    </p:spTree>
    <p:extLst>
      <p:ext uri="{BB962C8B-B14F-4D97-AF65-F5344CB8AC3E}">
        <p14:creationId xmlns:p14="http://schemas.microsoft.com/office/powerpoint/2010/main" val="35677206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39838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p>
          <a:p>
            <a:pPr marL="457200" lvl="1" indent="0">
              <a:buNone/>
            </a:pPr>
            <a:r>
              <a:rPr lang="en-US" dirty="0" smtClean="0"/>
              <a:t>Use “new Object()”, then add attributes. Ex.</a:t>
            </a:r>
          </a:p>
          <a:p>
            <a:pPr marL="457200" lvl="1" indent="0">
              <a:buNone/>
            </a:pPr>
            <a:r>
              <a:rPr lang="en-US" dirty="0" err="1"/>
              <a:t>v</a:t>
            </a:r>
            <a:r>
              <a:rPr lang="en-US" dirty="0" err="1" smtClean="0"/>
              <a:t>ar</a:t>
            </a:r>
            <a:r>
              <a:rPr lang="en-US" dirty="0" smtClean="0"/>
              <a:t> people1 = new Object();</a:t>
            </a:r>
          </a:p>
          <a:p>
            <a:pPr marL="457200" lvl="1" indent="0">
              <a:buNone/>
            </a:pPr>
            <a:r>
              <a:rPr lang="en-US" dirty="0"/>
              <a:t>p</a:t>
            </a:r>
            <a:r>
              <a:rPr lang="en-US" dirty="0" smtClean="0"/>
              <a:t>eople1.name = ‘test01’;</a:t>
            </a:r>
          </a:p>
          <a:p>
            <a:pPr marL="457200" lvl="1" indent="0">
              <a:buNone/>
            </a:pPr>
            <a:r>
              <a:rPr lang="en-US" dirty="0"/>
              <a:t>p</a:t>
            </a:r>
            <a:r>
              <a:rPr lang="en-US" dirty="0" smtClean="0"/>
              <a:t>eople1.age = 31;</a:t>
            </a:r>
          </a:p>
          <a:p>
            <a:pPr marL="0" indent="0">
              <a:buNone/>
            </a:pPr>
            <a:endParaRPr lang="en-US" dirty="0" smtClean="0"/>
          </a:p>
          <a:p>
            <a:r>
              <a:rPr lang="en-US" dirty="0" smtClean="0"/>
              <a:t>Method 2</a:t>
            </a:r>
          </a:p>
          <a:p>
            <a:pPr marL="457200" lvl="1" indent="0">
              <a:buNone/>
            </a:pPr>
            <a:r>
              <a:rPr lang="en-US" dirty="0" smtClean="0"/>
              <a:t>Directly populate object through JSON data. Ex.</a:t>
            </a:r>
          </a:p>
          <a:p>
            <a:pPr marL="457200" lvl="1" indent="0">
              <a:buNone/>
            </a:pPr>
            <a:r>
              <a:rPr lang="en-US" dirty="0" err="1" smtClean="0"/>
              <a:t>var</a:t>
            </a:r>
            <a:r>
              <a:rPr lang="en-US" dirty="0" smtClean="0"/>
              <a:t> people2 = {</a:t>
            </a:r>
          </a:p>
          <a:p>
            <a:pPr marL="457200" lvl="1" indent="0">
              <a:buNone/>
            </a:pPr>
            <a:r>
              <a:rPr lang="en-US" dirty="0"/>
              <a:t>	</a:t>
            </a:r>
            <a:r>
              <a:rPr lang="en-US" dirty="0" smtClean="0"/>
              <a:t>name: ‘test02’;</a:t>
            </a:r>
          </a:p>
          <a:p>
            <a:pPr marL="457200" lvl="1" indent="0">
              <a:buNone/>
            </a:pPr>
            <a:r>
              <a:rPr lang="en-US" dirty="0"/>
              <a:t>	</a:t>
            </a:r>
            <a:r>
              <a:rPr lang="en-US" dirty="0" smtClean="0"/>
              <a:t>age: 30;</a:t>
            </a:r>
          </a:p>
          <a:p>
            <a:pPr marL="457200" lvl="1" indent="0">
              <a:buNone/>
            </a:pPr>
            <a:r>
              <a:rPr lang="en-US" dirty="0"/>
              <a:t>	</a:t>
            </a:r>
            <a:r>
              <a:rPr lang="en-US" dirty="0" smtClean="0"/>
              <a:t>func1: function(…) {</a:t>
            </a:r>
          </a:p>
          <a:p>
            <a:pPr marL="457200" lvl="1" indent="0">
              <a:buNone/>
            </a:pPr>
            <a:r>
              <a:rPr lang="en-US" dirty="0"/>
              <a:t>		</a:t>
            </a:r>
            <a:r>
              <a:rPr lang="en-US" dirty="0" smtClean="0"/>
              <a:t>…</a:t>
            </a:r>
          </a:p>
          <a:p>
            <a:pPr marL="457200" lvl="1" indent="0">
              <a:buNone/>
            </a:pPr>
            <a:r>
              <a:rPr lang="en-US" dirty="0"/>
              <a:t>	</a:t>
            </a:r>
            <a:r>
              <a:rPr lang="en-US" dirty="0" smtClean="0"/>
              <a:t>}</a:t>
            </a:r>
          </a:p>
          <a:p>
            <a:pPr marL="457200" lvl="1" indent="0">
              <a:buNone/>
            </a:pPr>
            <a:r>
              <a:rPr lang="en-US" dirty="0" smtClean="0"/>
              <a:t>};</a:t>
            </a:r>
          </a:p>
          <a:p>
            <a:pPr marL="457200" lvl="1" indent="0">
              <a:buNone/>
            </a:pPr>
            <a:r>
              <a:rPr lang="en-US" dirty="0" smtClean="0"/>
              <a:t>Or. </a:t>
            </a:r>
          </a:p>
          <a:p>
            <a:pPr marL="457200" lvl="1" indent="0">
              <a:buNone/>
            </a:pPr>
            <a:r>
              <a:rPr lang="en-US" dirty="0" err="1" smtClean="0"/>
              <a:t>var</a:t>
            </a:r>
            <a:r>
              <a:rPr lang="en-US" dirty="0" smtClean="0"/>
              <a:t> people2 = {}; people2.name = ‘test02’; people2.age = 30; people2.func1 = function(….) {…}</a:t>
            </a:r>
          </a:p>
          <a:p>
            <a:pPr marL="457200" lvl="1" indent="0">
              <a:buNone/>
            </a:pPr>
            <a:endParaRPr lang="en-US" dirty="0" smtClean="0"/>
          </a:p>
          <a:p>
            <a:r>
              <a:rPr lang="en-US" dirty="0" smtClean="0"/>
              <a:t>Method 3</a:t>
            </a:r>
          </a:p>
          <a:p>
            <a:pPr marL="457200" lvl="1" indent="0">
              <a:buNone/>
            </a:pPr>
            <a:r>
              <a:rPr lang="en-US" dirty="0" smtClean="0"/>
              <a:t>Use function() to simulate “Class”, NOT Object (i.e. Instance), involve “this” and “prototype”. Ex.</a:t>
            </a:r>
          </a:p>
          <a:p>
            <a:pPr marL="457200" lvl="1" indent="0">
              <a:buNone/>
            </a:pPr>
            <a:r>
              <a:rPr lang="en-US" dirty="0" smtClean="0"/>
              <a:t>function People (name, age) {</a:t>
            </a:r>
          </a:p>
          <a:p>
            <a:pPr marL="457200" lvl="1" indent="0">
              <a:buNone/>
            </a:pPr>
            <a:r>
              <a:rPr lang="en-US" dirty="0"/>
              <a:t>	</a:t>
            </a:r>
            <a:r>
              <a:rPr lang="en-US" dirty="0" smtClean="0"/>
              <a:t>this.name = name;</a:t>
            </a:r>
          </a:p>
          <a:p>
            <a:pPr marL="457200" lvl="1" indent="0">
              <a:buNone/>
            </a:pPr>
            <a:r>
              <a:rPr lang="en-US" dirty="0"/>
              <a:t>	</a:t>
            </a:r>
            <a:r>
              <a:rPr lang="en-US" dirty="0" err="1" smtClean="0"/>
              <a:t>this.age</a:t>
            </a:r>
            <a:r>
              <a:rPr lang="en-US" dirty="0" smtClean="0"/>
              <a:t> = age;</a:t>
            </a:r>
          </a:p>
          <a:p>
            <a:pPr marL="457200" lvl="1" indent="0">
              <a:buNone/>
            </a:pPr>
            <a:r>
              <a:rPr lang="en-US" dirty="0" smtClean="0"/>
              <a:t>}</a:t>
            </a:r>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p>
          <a:p>
            <a:pPr marL="457200" lvl="1" indent="0">
              <a:buNone/>
            </a:pPr>
            <a:r>
              <a:rPr lang="en-US" dirty="0" smtClean="0"/>
              <a:t>If work w/ ECMAScript ver.5, a new method is introduced. Ex.</a:t>
            </a:r>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a:rPr>
              <a:t>JavaScrip</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a:rPr>
              <a:t> </a:t>
            </a: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a:rPr>
              <a:t>有一个特殊的关键字</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a:rPr>
              <a:t>，它可以在方法中使用以指代当前对象</a:t>
            </a:r>
            <a:r>
              <a:rPr kumimoji="0" lang="en-US" altLang="en-US" sz="1000" b="0" i="0" u="none" strike="noStrike" cap="none" normalizeH="0" baseline="0" dirty="0" smtClean="0">
                <a:ln>
                  <a:noFill/>
                </a:ln>
                <a:solidFill>
                  <a:srgbClr val="3B3C40"/>
                </a:solidFill>
                <a:effectLst/>
                <a:ea typeface="Open Sans"/>
              </a:rPr>
              <a:t>。</a:t>
            </a:r>
            <a:r>
              <a:rPr kumimoji="0" lang="en-US" altLang="en-US" sz="800" b="0" i="0" u="none" strike="noStrike" cap="none" normalizeH="0" baseline="0" dirty="0" smtClean="0">
                <a:ln>
                  <a:noFill/>
                </a:ln>
                <a:solidFill>
                  <a:schemeClr val="tx1"/>
                </a:solidFill>
                <a:effectLst/>
                <a:latin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02930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p>
          <a:p>
            <a:pPr marL="457200" lvl="1" indent="0">
              <a:buNone/>
            </a:pPr>
            <a:r>
              <a:rPr lang="en-US" dirty="0"/>
              <a:t>　　　　</a:t>
            </a:r>
            <a:r>
              <a:rPr lang="en-US" dirty="0" err="1"/>
              <a:t>createNew</a:t>
            </a:r>
            <a:r>
              <a:rPr lang="en-US" dirty="0"/>
              <a:t>: function(){</a:t>
            </a:r>
          </a:p>
          <a:p>
            <a:pPr marL="457200" lvl="1" indent="0">
              <a:buNone/>
            </a:pPr>
            <a:r>
              <a:rPr lang="en-US" dirty="0"/>
              <a:t>　　　　　　</a:t>
            </a:r>
            <a:r>
              <a:rPr lang="en-US" dirty="0" err="1"/>
              <a:t>var</a:t>
            </a:r>
            <a:r>
              <a:rPr lang="en-US" dirty="0"/>
              <a:t> animal = {};</a:t>
            </a:r>
          </a:p>
          <a:p>
            <a:pPr marL="457200" lvl="1" indent="0">
              <a:buNone/>
            </a:pPr>
            <a:r>
              <a:rPr lang="en-US" dirty="0"/>
              <a:t>　　　　　　</a:t>
            </a:r>
            <a:r>
              <a:rPr lang="en-US" dirty="0" err="1"/>
              <a:t>animal.sleep</a:t>
            </a:r>
            <a:r>
              <a:rPr lang="en-US" dirty="0"/>
              <a:t> = function(){ alert("</a:t>
            </a:r>
            <a:r>
              <a:rPr lang="zh-CN" altLang="en-US" dirty="0"/>
              <a:t>睡懒觉</a:t>
            </a:r>
            <a:r>
              <a:rPr lang="en-US" altLang="zh-CN" dirty="0"/>
              <a:t>"); };</a:t>
            </a:r>
          </a:p>
          <a:p>
            <a:pPr marL="457200" lvl="1" indent="0">
              <a:buNone/>
            </a:pPr>
            <a:r>
              <a:rPr lang="zh-CN" altLang="en-US" dirty="0"/>
              <a:t>　　　　　　</a:t>
            </a:r>
            <a:r>
              <a:rPr lang="en-US" dirty="0"/>
              <a:t>return animal;</a:t>
            </a:r>
          </a:p>
          <a:p>
            <a:pPr marL="457200" lvl="1" indent="0">
              <a:buNone/>
            </a:pPr>
            <a:r>
              <a:rPr lang="en-US" dirty="0"/>
              <a:t>　　　　}</a:t>
            </a:r>
          </a:p>
          <a:p>
            <a:pPr marL="457200" lvl="1" indent="0">
              <a:buNone/>
            </a:pPr>
            <a:r>
              <a:rPr lang="en-US" dirty="0"/>
              <a:t>　　</a:t>
            </a:r>
            <a:r>
              <a:rPr lang="en-US" dirty="0" smtClean="0"/>
              <a:t>};</a:t>
            </a:r>
          </a:p>
          <a:p>
            <a:pPr marL="457200" lvl="1" indent="0">
              <a:buNone/>
            </a:pPr>
            <a:r>
              <a:rPr lang="en-US" dirty="0"/>
              <a:t>　　</a:t>
            </a:r>
            <a:r>
              <a:rPr lang="en-US" dirty="0" err="1"/>
              <a:t>var</a:t>
            </a:r>
            <a:r>
              <a:rPr lang="en-US" dirty="0"/>
              <a:t> Cat = {</a:t>
            </a:r>
          </a:p>
          <a:p>
            <a:pPr marL="457200" lvl="1" indent="0">
              <a:buNone/>
            </a:pPr>
            <a:r>
              <a:rPr lang="en-US" dirty="0"/>
              <a:t>　　　　</a:t>
            </a:r>
            <a:r>
              <a:rPr lang="en-US" dirty="0" err="1"/>
              <a:t>createNew</a:t>
            </a:r>
            <a:r>
              <a:rPr lang="en-US" dirty="0"/>
              <a:t>: function(){</a:t>
            </a:r>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p>
          <a:p>
            <a:pPr marL="457200" lvl="1" indent="0">
              <a:buNone/>
            </a:pPr>
            <a:r>
              <a:rPr lang="zh-CN" altLang="en-US" dirty="0"/>
              <a:t>　　　　　　</a:t>
            </a:r>
            <a:r>
              <a:rPr lang="en-US" dirty="0"/>
              <a:t>return cat;</a:t>
            </a:r>
          </a:p>
          <a:p>
            <a:pPr marL="457200" lvl="1" indent="0">
              <a:buNone/>
            </a:pPr>
            <a:r>
              <a:rPr lang="en-US" dirty="0"/>
              <a:t>　　　　}</a:t>
            </a:r>
          </a:p>
          <a:p>
            <a:pPr marL="457200" lvl="1" indent="0">
              <a:buNone/>
            </a:pPr>
            <a:r>
              <a:rPr lang="en-US" dirty="0"/>
              <a:t>　　</a:t>
            </a:r>
            <a:r>
              <a:rPr lang="en-US" dirty="0" smtClean="0"/>
              <a:t>};</a:t>
            </a:r>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450880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p>
          <a:p>
            <a:pPr marL="0" indent="0">
              <a:buNone/>
            </a:pPr>
            <a:r>
              <a:rPr lang="en-US" dirty="0"/>
              <a:t>　　　　</a:t>
            </a:r>
            <a:r>
              <a:rPr lang="en-US" dirty="0" err="1"/>
              <a:t>createNew</a:t>
            </a:r>
            <a:r>
              <a:rPr lang="en-US" dirty="0"/>
              <a:t>: function(){</a:t>
            </a:r>
          </a:p>
          <a:p>
            <a:pPr marL="0" indent="0">
              <a:buNone/>
            </a:pPr>
            <a:r>
              <a:rPr lang="en-US" dirty="0"/>
              <a:t>　　　　　　</a:t>
            </a:r>
            <a:r>
              <a:rPr lang="en-US" dirty="0" err="1"/>
              <a:t>var</a:t>
            </a:r>
            <a:r>
              <a:rPr lang="en-US" dirty="0"/>
              <a:t> cat = {};</a:t>
            </a:r>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p>
          <a:p>
            <a:pPr marL="0" indent="0">
              <a:buNone/>
            </a:pPr>
            <a:r>
              <a:rPr lang="en-US" dirty="0"/>
              <a:t>　　　　}</a:t>
            </a:r>
          </a:p>
          <a:p>
            <a:pPr marL="0" indent="0">
              <a:buNone/>
            </a:pPr>
            <a:r>
              <a:rPr lang="en-US" dirty="0"/>
              <a:t>　　};</a:t>
            </a:r>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p>
          <a:p>
            <a:pPr marL="457200" lvl="1" indent="0">
              <a:buNone/>
            </a:pPr>
            <a:r>
              <a:rPr lang="en-US" dirty="0" smtClean="0"/>
              <a:t>cat1.makeSound();</a:t>
            </a:r>
          </a:p>
          <a:p>
            <a:pPr marL="0" indent="0">
              <a:buNone/>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682915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extLst>
      <p:ext uri="{BB962C8B-B14F-4D97-AF65-F5344CB8AC3E}">
        <p14:creationId xmlns:p14="http://schemas.microsoft.com/office/powerpoint/2010/main" val="1517812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p>
          <a:p>
            <a:pPr marL="0" indent="0">
              <a:buNone/>
            </a:pPr>
            <a:r>
              <a:rPr lang="en-US" dirty="0"/>
              <a:t>　　</a:t>
            </a:r>
            <a:r>
              <a:rPr lang="en-US" dirty="0" err="1"/>
              <a:t>var</a:t>
            </a:r>
            <a:r>
              <a:rPr lang="en-US" dirty="0"/>
              <a:t> Cat = {</a:t>
            </a:r>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p>
          <a:p>
            <a:pPr marL="0" indent="0">
              <a:buNone/>
            </a:pPr>
            <a:r>
              <a:rPr lang="en-US" dirty="0"/>
              <a:t>　　　　　　</a:t>
            </a:r>
            <a:r>
              <a:rPr lang="en-US" dirty="0" err="1"/>
              <a:t>var</a:t>
            </a:r>
            <a:r>
              <a:rPr lang="en-US" dirty="0"/>
              <a:t> cat = {};</a:t>
            </a:r>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p>
          <a:p>
            <a:pPr marL="0" indent="0">
              <a:buNone/>
            </a:pPr>
            <a:r>
              <a:rPr lang="en-US" dirty="0"/>
              <a:t>　　　　}</a:t>
            </a:r>
          </a:p>
          <a:p>
            <a:pPr marL="0" indent="0">
              <a:buNone/>
            </a:pPr>
            <a:r>
              <a:rPr lang="en-US" dirty="0"/>
              <a:t>　　</a:t>
            </a:r>
            <a:r>
              <a:rPr lang="en-US" dirty="0" smtClean="0"/>
              <a:t>};</a:t>
            </a:r>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6595980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p>
          <a:p>
            <a:r>
              <a:rPr lang="zh-TW" altLang="en-US" b="1" dirty="0"/>
              <a:t>行為型</a:t>
            </a:r>
            <a:r>
              <a:rPr lang="zh-TW" altLang="en-US" dirty="0"/>
              <a:t>設計模式著重於物件之間的溝通。</a:t>
            </a:r>
          </a:p>
          <a:p>
            <a:endParaRPr lang="en-US" dirty="0"/>
          </a:p>
        </p:txBody>
      </p:sp>
    </p:spTree>
    <p:extLst>
      <p:ext uri="{BB962C8B-B14F-4D97-AF65-F5344CB8AC3E}">
        <p14:creationId xmlns:p14="http://schemas.microsoft.com/office/powerpoint/2010/main" val="188465912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897132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532677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08079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805606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p>
          <a:p>
            <a:pPr marL="742950" lvl="1" indent="-285750">
              <a:buFont typeface="Arial" panose="020B0604020202020204" pitchFamily="34"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panose="020B0604020202020204" pitchFamily="34"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p>
          <a:p>
            <a:pPr marL="742950" lvl="1" indent="-285750">
              <a:buFont typeface="Arial" panose="020B0604020202020204" pitchFamily="34"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extLst>
      <p:ext uri="{BB962C8B-B14F-4D97-AF65-F5344CB8AC3E}">
        <p14:creationId xmlns:p14="http://schemas.microsoft.com/office/powerpoint/2010/main" val="399842347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24399112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extLst>
      <p:ext uri="{BB962C8B-B14F-4D97-AF65-F5344CB8AC3E}">
        <p14:creationId xmlns:p14="http://schemas.microsoft.com/office/powerpoint/2010/main" val="103009106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5638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zh-CN" altLang="en-US" dirty="0" smtClean="0"/>
              <a:t>区块链技术实质是提供一个分布式的、分类的、公开透明的、可验证的记账系统</a:t>
            </a:r>
            <a:endParaRPr lang="en-US" altLang="zh-CN" dirty="0" smtClean="0"/>
          </a:p>
          <a:p>
            <a:r>
              <a:rPr lang="en-US" dirty="0" err="1" smtClean="0"/>
              <a:t>Blockchain</a:t>
            </a:r>
            <a:r>
              <a:rPr lang="en-US" dirty="0" smtClean="0"/>
              <a:t> can sync all nodes in secure way</a:t>
            </a:r>
            <a:endParaRPr lang="en-US" dirty="0"/>
          </a:p>
        </p:txBody>
      </p:sp>
    </p:spTree>
    <p:extLst>
      <p:ext uri="{BB962C8B-B14F-4D97-AF65-F5344CB8AC3E}">
        <p14:creationId xmlns:p14="http://schemas.microsoft.com/office/powerpoint/2010/main" val="35363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6463308"/>
          </a:xfrm>
          <a:prstGeom prst="rect">
            <a:avLst/>
          </a:prstGeom>
        </p:spPr>
        <p:txBody>
          <a:bodyPr wrap="square">
            <a:spAutoFit/>
          </a:bodyPr>
          <a:lstStyle/>
          <a:p>
            <a:pPr algn="just"/>
            <a:r>
              <a:rPr lang="zh-CN" altLang="en-US" dirty="0">
                <a:solidFill>
                  <a:srgbClr val="333333"/>
                </a:solidFill>
                <a:latin typeface="Microsoft Yahei" panose="020B0503020204020204" pitchFamily="34" charset="-122"/>
                <a:ea typeface="Microsoft Yahei" panose="020B0503020204020204" pitchFamily="34" charset="-122"/>
              </a:rPr>
              <a:t>桌面虚拟化提供一个集中托管</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桌面用户体验，有两种技术可供用户选择：远程桌面服务</a:t>
            </a:r>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或虚拟桌面基础结构</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使用</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会话虚拟化允许许多用户登录的相同一个</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服务器操作系统实例和</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桌面体验。</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利用主机虚拟化技术，允许</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桌面操作系统的多个副本实例同时运行在相同的物理服务器上，主机虚拟化使用一个硬件抽象层称为</a:t>
            </a:r>
            <a:r>
              <a:rPr lang="en-US" altLang="zh-CN" dirty="0">
                <a:solidFill>
                  <a:srgbClr val="333333"/>
                </a:solidFill>
                <a:latin typeface="Microsoft Yahei" panose="020B0503020204020204" pitchFamily="34" charset="-122"/>
                <a:ea typeface="Microsoft Yahei" panose="020B0503020204020204" pitchFamily="34" charset="-122"/>
              </a:rPr>
              <a:t>hypervisor</a:t>
            </a:r>
            <a:r>
              <a:rPr lang="zh-CN" altLang="en-US" dirty="0">
                <a:solidFill>
                  <a:srgbClr val="333333"/>
                </a:solidFill>
                <a:latin typeface="Microsoft Yahei" panose="020B0503020204020204" pitchFamily="34" charset="-122"/>
                <a:ea typeface="Microsoft Yahei" panose="020B0503020204020204" pitchFamily="34" charset="-122"/>
              </a:rPr>
              <a:t>。这两种技术允许桌面应用程序执行在一个集中的服务器上，允许最终用户个人电脑被替换为一个不那么贵、低功率、更紧凑的瘦客户端设备。</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优势（相对于</a:t>
            </a:r>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a:t>
            </a:r>
            <a:br>
              <a:rPr lang="zh-CN" altLang="en-US" dirty="0">
                <a:solidFill>
                  <a:srgbClr val="333333"/>
                </a:solidFill>
                <a:latin typeface="Microsoft Yahei" panose="020B0503020204020204" pitchFamily="34" charset="-122"/>
                <a:ea typeface="Microsoft Yahei" panose="020B0503020204020204" pitchFamily="34" charset="-122"/>
              </a:rPr>
            </a:br>
            <a:r>
              <a:rPr lang="en-US" altLang="zh-CN" dirty="0">
                <a:solidFill>
                  <a:srgbClr val="333333"/>
                </a:solidFill>
                <a:latin typeface="Microsoft Yahei" panose="020B0503020204020204" pitchFamily="34" charset="-122"/>
                <a:ea typeface="Microsoft Yahei" panose="020B0503020204020204" pitchFamily="34" charset="-122"/>
              </a:rPr>
              <a:t>1</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用户可以重新启动，</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桌面虚拟机或崩溃而不影响其他</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用户在同一台服务器上。</a:t>
            </a:r>
            <a:br>
              <a:rPr lang="zh-CN" altLang="en-US" dirty="0">
                <a:solidFill>
                  <a:srgbClr val="333333"/>
                </a:solidFill>
                <a:latin typeface="Microsoft Yahei" panose="020B0503020204020204" pitchFamily="34" charset="-122"/>
                <a:ea typeface="Microsoft Yahei" panose="020B0503020204020204" pitchFamily="34" charset="-122"/>
              </a:rPr>
            </a:br>
            <a:r>
              <a:rPr lang="en-US" altLang="zh-CN" dirty="0">
                <a:solidFill>
                  <a:srgbClr val="333333"/>
                </a:solidFill>
                <a:latin typeface="Microsoft Yahei" panose="020B0503020204020204" pitchFamily="34" charset="-122"/>
                <a:ea typeface="Microsoft Yahei" panose="020B0503020204020204" pitchFamily="34" charset="-122"/>
              </a:rPr>
              <a:t>2</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用户可以在他们的桌面上安装他们自己的软件</a:t>
            </a:r>
            <a:r>
              <a:rPr lang="en-US" altLang="zh-CN" dirty="0">
                <a:solidFill>
                  <a:srgbClr val="333333"/>
                </a:solidFill>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不影响其他用户。</a:t>
            </a:r>
            <a:br>
              <a:rPr lang="zh-CN" altLang="en-US" dirty="0">
                <a:solidFill>
                  <a:srgbClr val="333333"/>
                </a:solidFill>
                <a:latin typeface="Microsoft Yahei" panose="020B0503020204020204" pitchFamily="34" charset="-122"/>
                <a:ea typeface="Microsoft Yahei" panose="020B0503020204020204" pitchFamily="34" charset="-122"/>
              </a:rPr>
            </a:br>
            <a:r>
              <a:rPr lang="en-US" altLang="zh-CN" dirty="0">
                <a:solidFill>
                  <a:srgbClr val="333333"/>
                </a:solidFill>
                <a:latin typeface="Microsoft Yahei" panose="020B0503020204020204" pitchFamily="34" charset="-122"/>
                <a:ea typeface="Microsoft Yahei" panose="020B0503020204020204" pitchFamily="34" charset="-122"/>
              </a:rPr>
              <a:t>3</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用户可以提供保证内存和</a:t>
            </a:r>
            <a:r>
              <a:rPr lang="en-US" altLang="zh-CN" dirty="0">
                <a:solidFill>
                  <a:srgbClr val="333333"/>
                </a:solidFill>
                <a:latin typeface="Microsoft Yahei" panose="020B0503020204020204" pitchFamily="34" charset="-122"/>
                <a:ea typeface="Microsoft Yahei" panose="020B0503020204020204" pitchFamily="34" charset="-122"/>
              </a:rPr>
              <a:t>CPU</a:t>
            </a:r>
            <a:r>
              <a:rPr lang="zh-CN" altLang="en-US" dirty="0">
                <a:solidFill>
                  <a:srgbClr val="333333"/>
                </a:solidFill>
                <a:latin typeface="Microsoft Yahei" panose="020B0503020204020204" pitchFamily="34" charset="-122"/>
                <a:ea typeface="Microsoft Yahei" panose="020B0503020204020204" pitchFamily="34" charset="-122"/>
              </a:rPr>
              <a:t>资源。共享内存和磁盘</a:t>
            </a:r>
            <a:r>
              <a:rPr lang="en-US" altLang="zh-CN" dirty="0">
                <a:solidFill>
                  <a:srgbClr val="333333"/>
                </a:solidFill>
                <a:latin typeface="Microsoft Yahei" panose="020B0503020204020204" pitchFamily="34" charset="-122"/>
                <a:ea typeface="Microsoft Yahei" panose="020B0503020204020204" pitchFamily="34" charset="-122"/>
              </a:rPr>
              <a:t>I / O</a:t>
            </a:r>
            <a:r>
              <a:rPr lang="zh-CN" altLang="en-US" dirty="0">
                <a:solidFill>
                  <a:srgbClr val="333333"/>
                </a:solidFill>
                <a:latin typeface="Microsoft Yahei" panose="020B0503020204020204" pitchFamily="34" charset="-122"/>
                <a:ea typeface="Microsoft Yahei" panose="020B0503020204020204" pitchFamily="34" charset="-122"/>
              </a:rPr>
              <a:t>更有效地由一个</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操作系统和一个管理程序管理许多</a:t>
            </a:r>
            <a:r>
              <a:rPr lang="en-US" altLang="zh-CN" dirty="0">
                <a:solidFill>
                  <a:srgbClr val="333333"/>
                </a:solidFill>
                <a:latin typeface="Microsoft Yahei" panose="020B0503020204020204" pitchFamily="34" charset="-122"/>
                <a:ea typeface="Microsoft Yahei" panose="020B0503020204020204" pitchFamily="34" charset="-122"/>
              </a:rPr>
              <a:t>Windows</a:t>
            </a:r>
            <a:r>
              <a:rPr lang="zh-CN" altLang="en-US" dirty="0">
                <a:solidFill>
                  <a:srgbClr val="333333"/>
                </a:solidFill>
                <a:latin typeface="Microsoft Yahei" panose="020B0503020204020204" pitchFamily="34" charset="-122"/>
                <a:ea typeface="Microsoft Yahei" panose="020B0503020204020204" pitchFamily="34" charset="-122"/>
              </a:rPr>
              <a:t>操作系统。</a:t>
            </a:r>
            <a:br>
              <a:rPr lang="zh-CN" altLang="en-US" dirty="0">
                <a:solidFill>
                  <a:srgbClr val="333333"/>
                </a:solidFill>
                <a:latin typeface="Microsoft Yahei" panose="020B0503020204020204" pitchFamily="34" charset="-122"/>
                <a:ea typeface="Microsoft Yahei" panose="020B0503020204020204" pitchFamily="34" charset="-122"/>
              </a:rPr>
            </a:br>
            <a:r>
              <a:rPr lang="en-US" altLang="zh-CN" dirty="0">
                <a:solidFill>
                  <a:srgbClr val="333333"/>
                </a:solidFill>
                <a:latin typeface="Microsoft Yahei" panose="020B0503020204020204" pitchFamily="34" charset="-122"/>
                <a:ea typeface="Microsoft Yahei" panose="020B0503020204020204" pitchFamily="34" charset="-122"/>
              </a:rPr>
              <a:t>4</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相比普通</a:t>
            </a:r>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容易获得本地</a:t>
            </a:r>
            <a:r>
              <a:rPr lang="en-US" altLang="zh-CN" dirty="0">
                <a:solidFill>
                  <a:srgbClr val="333333"/>
                </a:solidFill>
                <a:latin typeface="Microsoft Yahei" panose="020B0503020204020204" pitchFamily="34" charset="-122"/>
                <a:ea typeface="Microsoft Yahei" panose="020B0503020204020204" pitchFamily="34" charset="-122"/>
              </a:rPr>
              <a:t>PC</a:t>
            </a:r>
            <a:r>
              <a:rPr lang="zh-CN" altLang="en-US" dirty="0">
                <a:solidFill>
                  <a:srgbClr val="333333"/>
                </a:solidFill>
                <a:latin typeface="Microsoft Yahei" panose="020B0503020204020204" pitchFamily="34" charset="-122"/>
                <a:ea typeface="Microsoft Yahei" panose="020B0503020204020204" pitchFamily="34" charset="-122"/>
              </a:rPr>
              <a:t>体验的远程虚拟桌面服务。</a:t>
            </a:r>
          </a:p>
          <a:p>
            <a:pPr algn="just"/>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则与</a:t>
            </a:r>
            <a:r>
              <a:rPr lang="en-US" altLang="zh-CN" dirty="0">
                <a:solidFill>
                  <a:srgbClr val="333333"/>
                </a:solidFill>
                <a:latin typeface="Microsoft Yahei" panose="020B0503020204020204" pitchFamily="34" charset="-122"/>
                <a:ea typeface="Microsoft Yahei" panose="020B0503020204020204" pitchFamily="34" charset="-122"/>
              </a:rPr>
              <a:t>VDI</a:t>
            </a:r>
            <a:r>
              <a:rPr lang="zh-CN" altLang="en-US" dirty="0">
                <a:solidFill>
                  <a:srgbClr val="333333"/>
                </a:solidFill>
                <a:latin typeface="Microsoft Yahei" panose="020B0503020204020204" pitchFamily="34" charset="-122"/>
                <a:ea typeface="Microsoft Yahei" panose="020B0503020204020204" pitchFamily="34" charset="-122"/>
              </a:rPr>
              <a:t>相比可以让更多用户（</a:t>
            </a:r>
            <a:r>
              <a:rPr lang="en-US" altLang="zh-CN" dirty="0">
                <a:solidFill>
                  <a:srgbClr val="333333"/>
                </a:solidFill>
                <a:latin typeface="Microsoft Yahei" panose="020B0503020204020204" pitchFamily="34" charset="-122"/>
                <a:ea typeface="Microsoft Yahei" panose="020B0503020204020204" pitchFamily="34" charset="-122"/>
              </a:rPr>
              <a:t>1</a:t>
            </a:r>
            <a:r>
              <a:rPr lang="zh-CN" altLang="en-US" dirty="0">
                <a:solidFill>
                  <a:srgbClr val="333333"/>
                </a:solidFill>
                <a:latin typeface="Microsoft Yahei" panose="020B0503020204020204" pitchFamily="34" charset="-122"/>
                <a:ea typeface="Microsoft Yahei" panose="020B0503020204020204" pitchFamily="34" charset="-122"/>
              </a:rPr>
              <a:t>倍以上）共享一个物理服务器使用</a:t>
            </a:r>
            <a:r>
              <a:rPr lang="en-US" altLang="zh-CN" dirty="0">
                <a:solidFill>
                  <a:srgbClr val="333333"/>
                </a:solidFill>
                <a:latin typeface="Microsoft Yahei" panose="020B0503020204020204" pitchFamily="34" charset="-122"/>
                <a:ea typeface="Microsoft Yahei" panose="020B0503020204020204" pitchFamily="34" charset="-122"/>
              </a:rPr>
              <a:t>RDS</a:t>
            </a:r>
            <a:r>
              <a:rPr lang="zh-CN" altLang="en-US" dirty="0">
                <a:solidFill>
                  <a:srgbClr val="333333"/>
                </a:solidFill>
                <a:latin typeface="Microsoft Yahei" panose="020B0503020204020204" pitchFamily="34" charset="-122"/>
                <a:ea typeface="Microsoft Yahei" panose="020B0503020204020204" pitchFamily="34" charset="-122"/>
              </a:rPr>
              <a:t>，但用户体验效果比较差，只能用于一般事务性办公。</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4372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p>
          <a:p>
            <a:pPr lvl="1"/>
            <a:r>
              <a:rPr lang="en-US" dirty="0"/>
              <a:t>Module</a:t>
            </a:r>
          </a:p>
          <a:p>
            <a:pPr lvl="1"/>
            <a:r>
              <a:rPr lang="en-US" dirty="0"/>
              <a:t>Prototype</a:t>
            </a:r>
          </a:p>
          <a:p>
            <a:pPr lvl="1"/>
            <a:r>
              <a:rPr lang="en-US" dirty="0"/>
              <a:t>Observer</a:t>
            </a:r>
          </a:p>
          <a:p>
            <a:pPr lvl="1"/>
            <a:r>
              <a:rPr lang="en-US" dirty="0" smtClean="0"/>
              <a:t>Singleton</a:t>
            </a:r>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p>
          <a:p>
            <a:pPr lvl="1"/>
            <a:r>
              <a:rPr lang="en-US" dirty="0"/>
              <a:t>Problem: What are we trying to solve?</a:t>
            </a:r>
          </a:p>
          <a:p>
            <a:pPr lvl="1"/>
            <a:r>
              <a:rPr lang="en-US" dirty="0"/>
              <a:t>Solution: How does using this pattern solve our proposed problem?</a:t>
            </a:r>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extLst>
      <p:ext uri="{BB962C8B-B14F-4D97-AF65-F5344CB8AC3E}">
        <p14:creationId xmlns:p14="http://schemas.microsoft.com/office/powerpoint/2010/main" val="40605790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p>
          <a:p>
            <a:pPr marL="0" indent="0">
              <a:buNone/>
            </a:pPr>
            <a:r>
              <a:rPr lang="en-US" dirty="0" smtClean="0"/>
              <a:t>})();</a:t>
            </a:r>
            <a:endParaRPr lang="en-US" dirty="0"/>
          </a:p>
        </p:txBody>
      </p:sp>
    </p:spTree>
    <p:extLst>
      <p:ext uri="{BB962C8B-B14F-4D97-AF65-F5344CB8AC3E}">
        <p14:creationId xmlns:p14="http://schemas.microsoft.com/office/powerpoint/2010/main" val="202385235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p>
          <a:p>
            <a:pPr marL="0" indent="0">
              <a:buNone/>
            </a:pPr>
            <a:r>
              <a:rPr lang="en-US" sz="1600" dirty="0"/>
              <a:t>	</a:t>
            </a:r>
            <a:r>
              <a:rPr lang="en-US" sz="1600" dirty="0" smtClean="0"/>
              <a:t>}; </a:t>
            </a:r>
          </a:p>
          <a:p>
            <a:pPr marL="0" indent="0">
              <a:buNone/>
            </a:pPr>
            <a:r>
              <a:rPr lang="en-US" sz="1600" dirty="0" smtClean="0"/>
              <a:t>})(); </a:t>
            </a:r>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p>
        </p:txBody>
      </p:sp>
    </p:spTree>
    <p:extLst>
      <p:ext uri="{BB962C8B-B14F-4D97-AF65-F5344CB8AC3E}">
        <p14:creationId xmlns:p14="http://schemas.microsoft.com/office/powerpoint/2010/main" val="35054783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p>
          <a:p>
            <a:r>
              <a:rPr lang="en-US" sz="1400" dirty="0" smtClean="0"/>
              <a:t>})();</a:t>
            </a:r>
          </a:p>
          <a:p>
            <a:endParaRPr lang="en-US" sz="1400" dirty="0"/>
          </a:p>
          <a:p>
            <a:r>
              <a:rPr lang="en-US" sz="1400" dirty="0" err="1" smtClean="0"/>
              <a:t>Exposer.first</a:t>
            </a:r>
            <a:r>
              <a:rPr lang="en-US" sz="1400" dirty="0"/>
              <a:t>();        // Output: This is a method I want to expose</a:t>
            </a:r>
            <a:r>
              <a:rPr lang="en-US" sz="1400" dirty="0" smtClean="0"/>
              <a:t>!</a:t>
            </a:r>
          </a:p>
          <a:p>
            <a:r>
              <a:rPr lang="en-US" sz="1400" dirty="0" err="1" smtClean="0"/>
              <a:t>Exposer.second</a:t>
            </a:r>
            <a:r>
              <a:rPr lang="en-US" sz="1400" dirty="0"/>
              <a:t>();       // Output: Inside a private method</a:t>
            </a:r>
            <a:r>
              <a:rPr lang="en-US" sz="1400" dirty="0" smtClean="0"/>
              <a:t>!</a:t>
            </a:r>
          </a:p>
          <a:p>
            <a:r>
              <a:rPr lang="en-US" sz="1400" dirty="0" err="1" smtClean="0"/>
              <a:t>Exposer.methodToExpose</a:t>
            </a:r>
            <a:r>
              <a:rPr lang="en-US" sz="1400" dirty="0"/>
              <a:t>; // undefined</a:t>
            </a:r>
          </a:p>
        </p:txBody>
      </p:sp>
    </p:spTree>
    <p:extLst>
      <p:ext uri="{BB962C8B-B14F-4D97-AF65-F5344CB8AC3E}">
        <p14:creationId xmlns:p14="http://schemas.microsoft.com/office/powerpoint/2010/main" val="36896502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2"/>
              </a:rPr>
              <a:t>JavaScript prototypical inheritance</a:t>
            </a:r>
            <a:r>
              <a:rPr lang="en-US" dirty="0"/>
              <a:t>. The prototype model is used mainly for creating objects in performance-intensive situations.</a:t>
            </a:r>
          </a:p>
        </p:txBody>
      </p:sp>
      <p:pic>
        <p:nvPicPr>
          <p:cNvPr id="7" name="Picture 6"/>
          <p:cNvPicPr>
            <a:picLocks noChangeAspect="1"/>
          </p:cNvPicPr>
          <p:nvPr/>
        </p:nvPicPr>
        <p:blipFill>
          <a:blip r:embed="rId3"/>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p>
        </p:txBody>
      </p:sp>
    </p:spTree>
    <p:extLst>
      <p:ext uri="{BB962C8B-B14F-4D97-AF65-F5344CB8AC3E}">
        <p14:creationId xmlns:p14="http://schemas.microsoft.com/office/powerpoint/2010/main" val="6775509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p>
          <a:p>
            <a:pPr marL="0" indent="0">
              <a:buNone/>
            </a:pPr>
            <a:r>
              <a:rPr lang="en-US" dirty="0" smtClean="0"/>
              <a:t>}</a:t>
            </a:r>
          </a:p>
        </p:txBody>
      </p:sp>
    </p:spTree>
    <p:extLst>
      <p:ext uri="{BB962C8B-B14F-4D97-AF65-F5344CB8AC3E}">
        <p14:creationId xmlns:p14="http://schemas.microsoft.com/office/powerpoint/2010/main" val="26357416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p>
          <a:p>
            <a:pPr marL="0" indent="0">
              <a:buNone/>
            </a:pPr>
            <a:r>
              <a:rPr lang="en-US" dirty="0" smtClean="0"/>
              <a:t>}();</a:t>
            </a:r>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p>
        </p:txBody>
      </p:sp>
    </p:spTree>
    <p:extLst>
      <p:ext uri="{BB962C8B-B14F-4D97-AF65-F5344CB8AC3E}">
        <p14:creationId xmlns:p14="http://schemas.microsoft.com/office/powerpoint/2010/main" val="138440097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effectLst/>
                <a:latin typeface="Arial" panose="020B0604020202020204" pitchFamily="34"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panose="020B0604020202020204" pitchFamily="34" charset="0"/>
                <a:ea typeface="Noto Sans"/>
              </a:rPr>
              <a:t>objects. The subject contains references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effectLst/>
                <a:latin typeface="Arial" panose="020B0604020202020204" pitchFamily="34" charset="0"/>
                <a:ea typeface="Noto Sans"/>
              </a:rPr>
              <a:t>to the concrete observers to notify for any changes. The Observer object is an abstract class that allows for the concrete observers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effectLst/>
                <a:latin typeface="Arial" panose="020B0604020202020204" pitchFamily="34" charset="0"/>
                <a:ea typeface="Noto Sans"/>
              </a:rPr>
              <a:t>to implements the notify method.</a:t>
            </a:r>
            <a:r>
              <a:rPr kumimoji="0" lang="en-US" altLang="en-US" sz="800" b="0" i="0" u="none" strike="noStrike" cap="none" normalizeH="0" baseline="0" dirty="0" smtClean="0">
                <a:ln>
                  <a:noFill/>
                </a:ln>
                <a:effectLst/>
                <a:latin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extLst>
      <p:ext uri="{BB962C8B-B14F-4D97-AF65-F5344CB8AC3E}">
        <p14:creationId xmlns:p14="http://schemas.microsoft.com/office/powerpoint/2010/main" val="185105344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p>
          <a:p>
            <a:r>
              <a:rPr lang="en-US" sz="800" dirty="0"/>
              <a:t>	</a:t>
            </a:r>
            <a:r>
              <a:rPr lang="en-US" sz="800" dirty="0" smtClean="0"/>
              <a:t>	}, </a:t>
            </a:r>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p>
          <a:p>
            <a:r>
              <a:rPr lang="en-US" sz="800" dirty="0"/>
              <a:t>	</a:t>
            </a:r>
            <a:r>
              <a:rPr lang="en-US" sz="800" dirty="0" smtClean="0"/>
              <a:t>	}, </a:t>
            </a:r>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p>
          <a:p>
            <a:r>
              <a:rPr lang="en-US" sz="800" dirty="0"/>
              <a:t>	</a:t>
            </a:r>
            <a:r>
              <a:rPr lang="en-US" sz="800" dirty="0" smtClean="0"/>
              <a:t>	} </a:t>
            </a:r>
          </a:p>
          <a:p>
            <a:r>
              <a:rPr lang="en-US" sz="800" dirty="0"/>
              <a:t>	</a:t>
            </a:r>
            <a:r>
              <a:rPr lang="en-US" sz="800" dirty="0" smtClean="0"/>
              <a:t>};</a:t>
            </a:r>
          </a:p>
          <a:p>
            <a:r>
              <a:rPr lang="en-US" sz="800" dirty="0" smtClean="0"/>
              <a:t>}; </a:t>
            </a:r>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p>
          <a:p>
            <a:r>
              <a:rPr lang="en-US" sz="800" dirty="0"/>
              <a:t>	</a:t>
            </a:r>
            <a:r>
              <a:rPr lang="en-US" sz="800" dirty="0" smtClean="0"/>
              <a:t>} </a:t>
            </a:r>
          </a:p>
          <a:p>
            <a:r>
              <a:rPr lang="en-US" sz="800" dirty="0" smtClean="0"/>
              <a:t>} </a:t>
            </a:r>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p>
          <a:p>
            <a:r>
              <a:rPr lang="en-US" sz="800" dirty="0" smtClean="0"/>
              <a:t>// </a:t>
            </a:r>
            <a:r>
              <a:rPr lang="en-US" sz="800" dirty="0"/>
              <a:t>Observer 4 is notified!</a:t>
            </a:r>
          </a:p>
        </p:txBody>
      </p:sp>
    </p:spTree>
    <p:extLst>
      <p:ext uri="{BB962C8B-B14F-4D97-AF65-F5344CB8AC3E}">
        <p14:creationId xmlns:p14="http://schemas.microsoft.com/office/powerpoint/2010/main" val="169000309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p>
          <a:p>
            <a:r>
              <a:rPr lang="en-US" sz="1200" dirty="0" smtClean="0"/>
              <a:t>	} </a:t>
            </a:r>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p>
          <a:p>
            <a:r>
              <a:rPr lang="en-US" sz="1200" dirty="0"/>
              <a:t>	</a:t>
            </a:r>
            <a:r>
              <a:rPr lang="en-US" sz="1200" dirty="0" smtClean="0"/>
              <a:t>}; </a:t>
            </a:r>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p>
          <a:p>
            <a:r>
              <a:rPr lang="en-US" sz="1200" dirty="0"/>
              <a:t>	</a:t>
            </a:r>
            <a:r>
              <a:rPr lang="en-US" sz="1200" dirty="0" smtClean="0"/>
              <a:t>}; </a:t>
            </a:r>
          </a:p>
          <a:p>
            <a:r>
              <a:rPr lang="en-US" sz="1200" dirty="0" smtClean="0"/>
              <a:t>})();</a:t>
            </a:r>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extLst>
      <p:ext uri="{BB962C8B-B14F-4D97-AF65-F5344CB8AC3E}">
        <p14:creationId xmlns:p14="http://schemas.microsoft.com/office/powerpoint/2010/main" val="5354134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287" y="902264"/>
            <a:ext cx="11825057" cy="3693319"/>
          </a:xfrm>
          <a:prstGeom prst="rect">
            <a:avLst/>
          </a:prstGeom>
        </p:spPr>
        <p:txBody>
          <a:bodyPr wrap="square">
            <a:spAutoFit/>
          </a:bodyPr>
          <a:lstStyle/>
          <a:p>
            <a:r>
              <a:rPr lang="en-US" altLang="zh-CN" dirty="0">
                <a:solidFill>
                  <a:srgbClr val="2C353D"/>
                </a:solidFill>
                <a:latin typeface="Avenir"/>
              </a:rPr>
              <a:t>VNC</a:t>
            </a:r>
            <a:r>
              <a:rPr lang="zh-CN" altLang="en-US" dirty="0">
                <a:solidFill>
                  <a:srgbClr val="2C353D"/>
                </a:solidFill>
                <a:latin typeface="Avenir"/>
              </a:rPr>
              <a:t>和远程桌面的区别</a:t>
            </a:r>
          </a:p>
          <a:p>
            <a:r>
              <a:rPr lang="zh-CN" altLang="en-US" dirty="0">
                <a:solidFill>
                  <a:srgbClr val="2C353D"/>
                </a:solidFill>
                <a:latin typeface="Avenir"/>
              </a:rPr>
              <a:t>我们可以通过</a:t>
            </a:r>
            <a:r>
              <a:rPr lang="en-US" altLang="zh-CN" dirty="0">
                <a:solidFill>
                  <a:srgbClr val="2C353D"/>
                </a:solidFill>
                <a:latin typeface="Avenir"/>
              </a:rPr>
              <a:t>VNC(Virtual Network Computing)</a:t>
            </a:r>
            <a:r>
              <a:rPr lang="zh-CN" altLang="en-US" dirty="0">
                <a:solidFill>
                  <a:srgbClr val="2C353D"/>
                </a:solidFill>
                <a:latin typeface="Avenir"/>
              </a:rPr>
              <a:t>和远程桌面来连接到远程的计算机上，但是两者是有一定的区别的。</a:t>
            </a:r>
          </a:p>
          <a:p>
            <a:r>
              <a:rPr lang="en-US" altLang="zh-CN" dirty="0">
                <a:solidFill>
                  <a:srgbClr val="2C353D"/>
                </a:solidFill>
                <a:latin typeface="Avenir"/>
              </a:rPr>
              <a:t>VNC</a:t>
            </a:r>
          </a:p>
          <a:p>
            <a:r>
              <a:rPr lang="en-US" altLang="zh-CN" dirty="0">
                <a:solidFill>
                  <a:srgbClr val="2C353D"/>
                </a:solidFill>
                <a:latin typeface="Avenir"/>
              </a:rPr>
              <a:t>VNC</a:t>
            </a:r>
            <a:r>
              <a:rPr lang="zh-CN" altLang="en-US" dirty="0">
                <a:solidFill>
                  <a:srgbClr val="2C353D"/>
                </a:solidFill>
                <a:latin typeface="Avenir"/>
              </a:rPr>
              <a:t>使用的是</a:t>
            </a:r>
            <a:r>
              <a:rPr lang="en-US" altLang="zh-CN" dirty="0">
                <a:solidFill>
                  <a:srgbClr val="2C353D"/>
                </a:solidFill>
                <a:latin typeface="Avenir"/>
              </a:rPr>
              <a:t>RFB</a:t>
            </a:r>
            <a:r>
              <a:rPr lang="zh-CN" altLang="en-US" dirty="0">
                <a:solidFill>
                  <a:srgbClr val="2C353D"/>
                </a:solidFill>
                <a:latin typeface="Avenir"/>
              </a:rPr>
              <a:t>协议来做屏幕分享和远程操作的软件，由著名的</a:t>
            </a:r>
            <a:r>
              <a:rPr lang="en-US" altLang="zh-CN" dirty="0">
                <a:solidFill>
                  <a:srgbClr val="2C353D"/>
                </a:solidFill>
                <a:latin typeface="Avenir"/>
              </a:rPr>
              <a:t>AT&amp;T</a:t>
            </a:r>
            <a:r>
              <a:rPr lang="zh-CN" altLang="en-US" dirty="0">
                <a:solidFill>
                  <a:srgbClr val="2C353D"/>
                </a:solidFill>
                <a:latin typeface="Avenir"/>
              </a:rPr>
              <a:t>欧洲研究实验室开发。使用时需要客户端软件和服务器软件配合使用。</a:t>
            </a:r>
          </a:p>
          <a:p>
            <a:r>
              <a:rPr lang="zh-CN" altLang="en-US" dirty="0">
                <a:solidFill>
                  <a:srgbClr val="2C353D"/>
                </a:solidFill>
                <a:latin typeface="Avenir"/>
              </a:rPr>
              <a:t>远程桌面</a:t>
            </a:r>
          </a:p>
          <a:p>
            <a:r>
              <a:rPr lang="zh-CN" altLang="en-US" dirty="0">
                <a:solidFill>
                  <a:srgbClr val="2C353D"/>
                </a:solidFill>
                <a:latin typeface="Avenir"/>
              </a:rPr>
              <a:t>远程桌面使用</a:t>
            </a:r>
            <a:r>
              <a:rPr lang="en-US" altLang="zh-CN" dirty="0">
                <a:solidFill>
                  <a:srgbClr val="2C353D"/>
                </a:solidFill>
                <a:latin typeface="Avenir"/>
              </a:rPr>
              <a:t>RDP(Remote Desktop Protocol)</a:t>
            </a:r>
            <a:r>
              <a:rPr lang="zh-CN" altLang="en-US" dirty="0">
                <a:solidFill>
                  <a:srgbClr val="2C353D"/>
                </a:solidFill>
                <a:latin typeface="Avenir"/>
              </a:rPr>
              <a:t>远程桌面协议，大部分</a:t>
            </a:r>
            <a:r>
              <a:rPr lang="en-US" altLang="zh-CN" dirty="0">
                <a:solidFill>
                  <a:srgbClr val="2C353D"/>
                </a:solidFill>
                <a:latin typeface="Avenir"/>
              </a:rPr>
              <a:t>Windows</a:t>
            </a:r>
            <a:r>
              <a:rPr lang="zh-CN" altLang="en-US" dirty="0">
                <a:solidFill>
                  <a:srgbClr val="2C353D"/>
                </a:solidFill>
                <a:latin typeface="Avenir"/>
              </a:rPr>
              <a:t>都默认支持此协议，可以远程接入操作桌面。</a:t>
            </a:r>
          </a:p>
          <a:p>
            <a:r>
              <a:rPr lang="en-US" altLang="zh-CN" dirty="0">
                <a:solidFill>
                  <a:srgbClr val="2C353D"/>
                </a:solidFill>
                <a:latin typeface="Avenir"/>
              </a:rPr>
              <a:t>RFB</a:t>
            </a:r>
            <a:r>
              <a:rPr lang="zh-CN" altLang="en-US" dirty="0">
                <a:solidFill>
                  <a:srgbClr val="2C353D"/>
                </a:solidFill>
                <a:latin typeface="Avenir"/>
              </a:rPr>
              <a:t>和</a:t>
            </a:r>
            <a:r>
              <a:rPr lang="en-US" altLang="zh-CN" dirty="0">
                <a:solidFill>
                  <a:srgbClr val="2C353D"/>
                </a:solidFill>
                <a:latin typeface="Avenir"/>
              </a:rPr>
              <a:t>RDP</a:t>
            </a:r>
            <a:r>
              <a:rPr lang="zh-CN" altLang="en-US" dirty="0">
                <a:solidFill>
                  <a:srgbClr val="2C353D"/>
                </a:solidFill>
                <a:latin typeface="Avenir"/>
              </a:rPr>
              <a:t>区别</a:t>
            </a:r>
          </a:p>
          <a:p>
            <a:r>
              <a:rPr lang="en-US" altLang="zh-CN" dirty="0">
                <a:solidFill>
                  <a:srgbClr val="2C353D"/>
                </a:solidFill>
                <a:latin typeface="Avenir"/>
              </a:rPr>
              <a:t>RFB</a:t>
            </a:r>
            <a:r>
              <a:rPr lang="zh-CN" altLang="en-US" dirty="0">
                <a:solidFill>
                  <a:srgbClr val="2C353D"/>
                </a:solidFill>
                <a:latin typeface="Avenir"/>
              </a:rPr>
              <a:t>是在服务器端将窗口在显存中画好之后将图像传给客户端，客户端只充当一个图像解码显示的角色； </a:t>
            </a:r>
            <a:r>
              <a:rPr lang="en-US" altLang="zh-CN" dirty="0">
                <a:solidFill>
                  <a:srgbClr val="2C353D"/>
                </a:solidFill>
                <a:latin typeface="Avenir"/>
              </a:rPr>
              <a:t>RDP</a:t>
            </a:r>
            <a:r>
              <a:rPr lang="zh-CN" altLang="en-US" dirty="0">
                <a:solidFill>
                  <a:srgbClr val="2C353D"/>
                </a:solidFill>
                <a:latin typeface="Avenir"/>
              </a:rPr>
              <a:t>则将画图的工作交给了客户端，服务器需要了解客户端显示能力的具体情况，以便作出相应调整。</a:t>
            </a:r>
          </a:p>
          <a:p>
            <a:r>
              <a:rPr lang="en-US" altLang="zh-CN" dirty="0">
                <a:solidFill>
                  <a:srgbClr val="2C353D"/>
                </a:solidFill>
                <a:latin typeface="Avenir"/>
              </a:rPr>
              <a:t>RFB</a:t>
            </a:r>
            <a:r>
              <a:rPr lang="zh-CN" altLang="en-US" dirty="0">
                <a:solidFill>
                  <a:srgbClr val="2C353D"/>
                </a:solidFill>
                <a:latin typeface="Avenir"/>
              </a:rPr>
              <a:t>主要传图像，</a:t>
            </a:r>
            <a:r>
              <a:rPr lang="en-US" altLang="zh-CN" dirty="0">
                <a:solidFill>
                  <a:srgbClr val="2C353D"/>
                </a:solidFill>
                <a:latin typeface="Avenir"/>
              </a:rPr>
              <a:t>RDP</a:t>
            </a:r>
            <a:r>
              <a:rPr lang="zh-CN" altLang="en-US" dirty="0">
                <a:solidFill>
                  <a:srgbClr val="2C353D"/>
                </a:solidFill>
                <a:latin typeface="Avenir"/>
              </a:rPr>
              <a:t>主要传指令。就一般应用而言，</a:t>
            </a:r>
            <a:r>
              <a:rPr lang="en-US" altLang="zh-CN" dirty="0">
                <a:solidFill>
                  <a:srgbClr val="2C353D"/>
                </a:solidFill>
                <a:latin typeface="Avenir"/>
              </a:rPr>
              <a:t>RFB</a:t>
            </a:r>
            <a:r>
              <a:rPr lang="zh-CN" altLang="en-US" dirty="0">
                <a:solidFill>
                  <a:srgbClr val="2C353D"/>
                </a:solidFill>
                <a:latin typeface="Avenir"/>
              </a:rPr>
              <a:t>数据量太大，</a:t>
            </a:r>
            <a:r>
              <a:rPr lang="en-US" altLang="zh-CN" dirty="0">
                <a:solidFill>
                  <a:srgbClr val="2C353D"/>
                </a:solidFill>
                <a:latin typeface="Avenir"/>
              </a:rPr>
              <a:t>RDP</a:t>
            </a:r>
            <a:r>
              <a:rPr lang="zh-CN" altLang="en-US" dirty="0">
                <a:solidFill>
                  <a:srgbClr val="2C353D"/>
                </a:solidFill>
                <a:latin typeface="Avenir"/>
              </a:rPr>
              <a:t>对客户端要求较高，因此</a:t>
            </a:r>
            <a:r>
              <a:rPr lang="en-US" altLang="zh-CN" dirty="0">
                <a:solidFill>
                  <a:srgbClr val="2C353D"/>
                </a:solidFill>
                <a:latin typeface="Avenir"/>
              </a:rPr>
              <a:t>RFB</a:t>
            </a:r>
            <a:r>
              <a:rPr lang="zh-CN" altLang="en-US" dirty="0">
                <a:solidFill>
                  <a:srgbClr val="2C353D"/>
                </a:solidFill>
                <a:latin typeface="Avenir"/>
              </a:rPr>
              <a:t>适用于瘦客户端，</a:t>
            </a:r>
            <a:r>
              <a:rPr lang="en-US" altLang="zh-CN" dirty="0">
                <a:solidFill>
                  <a:srgbClr val="2C353D"/>
                </a:solidFill>
                <a:latin typeface="Avenir"/>
              </a:rPr>
              <a:t>RDP</a:t>
            </a:r>
            <a:r>
              <a:rPr lang="zh-CN" altLang="en-US" dirty="0">
                <a:solidFill>
                  <a:srgbClr val="2C353D"/>
                </a:solidFill>
                <a:latin typeface="Avenir"/>
              </a:rPr>
              <a:t>适用于低速网络。</a:t>
            </a:r>
            <a:endParaRPr lang="zh-CN" altLang="en-US" b="0" i="0" dirty="0">
              <a:solidFill>
                <a:srgbClr val="2C353D"/>
              </a:solidFill>
              <a:effectLst/>
              <a:latin typeface="Avenir"/>
            </a:endParaRPr>
          </a:p>
        </p:txBody>
      </p:sp>
    </p:spTree>
    <p:extLst>
      <p:ext uri="{BB962C8B-B14F-4D97-AF65-F5344CB8AC3E}">
        <p14:creationId xmlns:p14="http://schemas.microsoft.com/office/powerpoint/2010/main" val="44796555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extLst>
      <p:ext uri="{BB962C8B-B14F-4D97-AF65-F5344CB8AC3E}">
        <p14:creationId xmlns:p14="http://schemas.microsoft.com/office/powerpoint/2010/main" val="36676539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prstTxWarp prst="textNoShape">
              <a:avLst/>
            </a:prstTxWarp>
            <a:spAutoFit/>
          </a:bodyPr>
          <a:lstStyle/>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Wiki page: </a:t>
            </a: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hlinkClick r:id="rId2"/>
              </a:rPr>
              <a:t>https</a:t>
            </a:r>
            <a:r>
              <a:rPr lang="en-US" altLang="zh-SG" dirty="0">
                <a:latin typeface="Arial" panose="020B0604020202020204" pitchFamily="34" charset="0"/>
                <a:cs typeface="Arial" panose="020B0604020202020204" pitchFamily="34" charset="0"/>
                <a:hlinkClick r:id="rId2"/>
              </a:rPr>
              <a:t>://</a:t>
            </a:r>
            <a:r>
              <a:rPr lang="en-US" altLang="zh-SG" dirty="0" smtClean="0">
                <a:latin typeface="Arial" panose="020B0604020202020204" pitchFamily="34" charset="0"/>
                <a:cs typeface="Arial" panose="020B0604020202020204" pitchFamily="34" charset="0"/>
                <a:hlinkClick r:id="rId2"/>
              </a:rPr>
              <a:t>securewiki.ith.intel.com/display/BXTLinux/Software+BKC</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3"/>
              </a:rPr>
              <a:t>https://securewiki.ith.intel.com/display/BXTLinux/WW31%2717+%5BMR3.1+Track-D0%5D+MR3.1+Release+-+</a:t>
            </a:r>
            <a:r>
              <a:rPr lang="en-US" altLang="zh-SG" dirty="0" smtClean="0">
                <a:latin typeface="Arial" panose="020B0604020202020204" pitchFamily="34" charset="0"/>
                <a:cs typeface="Arial" panose="020B0604020202020204" pitchFamily="34" charset="0"/>
                <a:hlinkClick r:id="rId3"/>
              </a:rPr>
              <a:t>Leaf+Hill</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a:t>
            </a: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4"/>
              </a:rPr>
              <a:t>https://</a:t>
            </a:r>
            <a:r>
              <a:rPr lang="en-US" altLang="zh-SG" dirty="0" smtClean="0">
                <a:latin typeface="Arial" panose="020B0604020202020204" pitchFamily="34" charset="0"/>
                <a:cs typeface="Arial" panose="020B0604020202020204" pitchFamily="34" charset="0"/>
                <a:hlinkClick r:id="rId4"/>
              </a:rPr>
              <a:t>ubit-artifactory-ba.intel.com/artifactory/ped-bxt-local/yocto/builds/2017/stable/ww31.4/images/release/default/core-image-sato-sdk-intel-corei7-64-03-08-2017-hddimg.tar.bz2</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 </a:t>
            </a:r>
            <a:r>
              <a:rPr lang="en-US" altLang="zh-SG" smtClean="0">
                <a:latin typeface="Arial" panose="020B0604020202020204" pitchFamily="34" charset="0"/>
                <a:cs typeface="Arial" panose="020B0604020202020204" pitchFamily="34" charset="0"/>
              </a:rPr>
              <a:t>site and Important </a:t>
            </a:r>
            <a:r>
              <a:rPr lang="en-US" altLang="zh-SG" dirty="0" smtClean="0">
                <a:latin typeface="Arial" panose="020B0604020202020204" pitchFamily="34" charset="0"/>
                <a:cs typeface="Arial" panose="020B0604020202020204" pitchFamily="34" charset="0"/>
              </a:rPr>
              <a:t>Guidance to Integrate Intel proprietary modules:</a:t>
            </a: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5"/>
              </a:rPr>
              <a:t>https://ubit-artifactory-ba.intel.com/artifactory/ped-bxt-local/yocto/releases</a:t>
            </a:r>
            <a:r>
              <a:rPr lang="en-US" altLang="zh-SG" dirty="0" smtClean="0">
                <a:latin typeface="Arial" panose="020B0604020202020204" pitchFamily="34" charset="0"/>
                <a:cs typeface="Arial" panose="020B0604020202020204" pitchFamily="34" charset="0"/>
                <a:hlinkClick r:id="rId5"/>
              </a:rPr>
              <a:t>/</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49740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extLst>
      <p:ext uri="{BB962C8B-B14F-4D97-AF65-F5344CB8AC3E}">
        <p14:creationId xmlns:p14="http://schemas.microsoft.com/office/powerpoint/2010/main" val="25104358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4201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9767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p>
          <a:p>
            <a:r>
              <a:rPr lang="en-US" dirty="0"/>
              <a:t>ng new  </a:t>
            </a:r>
            <a:r>
              <a:rPr lang="zh-CN" altLang="en-US" dirty="0"/>
              <a:t>项目名称</a:t>
            </a:r>
          </a:p>
          <a:p>
            <a:r>
              <a:rPr lang="en-US" altLang="zh-CN" dirty="0"/>
              <a:t>2</a:t>
            </a:r>
            <a:r>
              <a:rPr lang="zh-CN" altLang="en-US" dirty="0"/>
              <a:t>、启动服务</a:t>
            </a:r>
          </a:p>
          <a:p>
            <a:r>
              <a:rPr lang="en-US" dirty="0"/>
              <a:t>ng serve --open</a:t>
            </a:r>
          </a:p>
          <a:p>
            <a:r>
              <a:rPr lang="en-US" dirty="0"/>
              <a:t>3、typescript</a:t>
            </a:r>
          </a:p>
          <a:p>
            <a:r>
              <a:rPr lang="zh-CN" altLang="en-US" dirty="0"/>
              <a:t>与</a:t>
            </a:r>
            <a:r>
              <a:rPr lang="en-US" dirty="0"/>
              <a:t>JavaScript</a:t>
            </a:r>
            <a:r>
              <a:rPr lang="zh-CN" altLang="en-US" dirty="0"/>
              <a:t>不同点：</a:t>
            </a:r>
          </a:p>
          <a:p>
            <a:r>
              <a:rPr lang="zh-CN" altLang="en-US" b="1" dirty="0"/>
              <a:t>类型声明</a:t>
            </a:r>
            <a:endParaRPr lang="zh-CN" altLang="en-US" dirty="0"/>
          </a:p>
          <a:p>
            <a:r>
              <a:rPr lang="en-US" dirty="0" err="1"/>
              <a:t>myVar:string</a:t>
            </a:r>
            <a:r>
              <a:rPr lang="en-US" dirty="0"/>
              <a:t>="hello"</a:t>
            </a:r>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p>
          <a:p>
            <a:r>
              <a:rPr lang="zh-CN" altLang="en-US" b="1" dirty="0"/>
              <a:t>箭头函数</a:t>
            </a:r>
            <a:endParaRPr lang="zh-CN" altLang="en-US" dirty="0"/>
          </a:p>
          <a:p>
            <a:r>
              <a:rPr lang="en-US" altLang="zh-CN" dirty="0"/>
              <a:t>1.()=&gt;</a:t>
            </a:r>
            <a:r>
              <a:rPr lang="zh-CN" altLang="en-US" dirty="0"/>
              <a:t>相当于</a:t>
            </a:r>
            <a:r>
              <a:rPr lang="en-US" dirty="0"/>
              <a:t>function()</a:t>
            </a:r>
          </a:p>
          <a:p>
            <a:r>
              <a:rPr lang="en-US" dirty="0"/>
              <a:t>2.()=&gt;{something}</a:t>
            </a:r>
          </a:p>
          <a:p>
            <a:r>
              <a:rPr lang="zh-CN" altLang="en-US" dirty="0"/>
              <a:t>数据绑定</a:t>
            </a:r>
          </a:p>
          <a:p>
            <a:r>
              <a:rPr lang="zh-CN" altLang="en-US" dirty="0"/>
              <a:t>模板绑定只能使用字符串但是属性绑定可以使用表达式。</a:t>
            </a:r>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p>
          <a:p>
            <a:r>
              <a:rPr lang="zh-CN" altLang="en-US" dirty="0"/>
              <a:t>属性绑定：</a:t>
            </a:r>
            <a:r>
              <a:rPr lang="en-US" altLang="zh-CN" dirty="0"/>
              <a:t>[something]="</a:t>
            </a:r>
            <a:r>
              <a:rPr lang="zh-CN" altLang="en-US" dirty="0"/>
              <a:t>表达式</a:t>
            </a:r>
            <a:r>
              <a:rPr lang="en-US" altLang="zh-CN" dirty="0"/>
              <a:t>"</a:t>
            </a:r>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p>
          <a:p>
            <a:r>
              <a:rPr lang="zh-CN" altLang="en-US" dirty="0"/>
              <a:t>简单来说管道的作用就是传输。</a:t>
            </a:r>
            <a:br>
              <a:rPr lang="zh-CN" altLang="en-US" dirty="0"/>
            </a:br>
            <a:endParaRPr lang="zh-CN" altLang="en-US" dirty="0"/>
          </a:p>
          <a:p>
            <a:r>
              <a:rPr lang="en-US" altLang="zh-CN" dirty="0"/>
              <a:t>1</a:t>
            </a:r>
            <a:r>
              <a:rPr lang="zh-CN" altLang="en-US" dirty="0"/>
              <a:t>、内置管道</a:t>
            </a:r>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p>
          <a:p>
            <a:r>
              <a:rPr lang="zh-CN" altLang="en-US" dirty="0"/>
              <a:t>服务</a:t>
            </a:r>
            <a:r>
              <a:rPr lang="en-US" altLang="zh-CN" dirty="0"/>
              <a:t>service</a:t>
            </a:r>
          </a:p>
          <a:p>
            <a:r>
              <a:rPr lang="zh-CN" altLang="en-US" dirty="0"/>
              <a:t>变当前</a:t>
            </a:r>
            <a:r>
              <a:rPr lang="en-US" altLang="zh-CN" dirty="0" err="1"/>
              <a:t>dom</a:t>
            </a:r>
            <a:r>
              <a:rPr lang="zh-CN" altLang="en-US" dirty="0"/>
              <a:t>结构，想要使用服务的组件要进行</a:t>
            </a:r>
            <a:r>
              <a:rPr lang="en-US" altLang="zh-CN" dirty="0"/>
              <a:t>import[],</a:t>
            </a:r>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p>
          <a:p>
            <a:pPr algn="just"/>
            <a:endParaRPr lang="zh-CN" altLang="en-US" b="0" i="0" dirty="0">
              <a:solidFill>
                <a:srgbClr val="4F4F4F"/>
              </a:solidFill>
              <a:effectLst/>
              <a:latin typeface="PingFang SC"/>
            </a:endParaRPr>
          </a:p>
        </p:txBody>
      </p:sp>
    </p:spTree>
    <p:extLst>
      <p:ext uri="{BB962C8B-B14F-4D97-AF65-F5344CB8AC3E}">
        <p14:creationId xmlns:p14="http://schemas.microsoft.com/office/powerpoint/2010/main" val="527913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721358629"/>
              </p:ext>
            </p:extLst>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r>
                        <a:rPr lang="en-US" sz="700">
                          <a:solidFill>
                            <a:srgbClr val="454545"/>
                          </a:solidFill>
                          <a:effectLst/>
                          <a:latin typeface="Verdana" panose="020B0604030504040204" pitchFamily="34" charset="0"/>
                        </a:rPr>
                        <a:t/>
                      </a:r>
                      <a:br>
                        <a:rPr lang="en-US" sz="700">
                          <a:solidFill>
                            <a:srgbClr val="454545"/>
                          </a:solidFill>
                          <a:effectLst/>
                          <a:latin typeface="Verdana" panose="020B0604030504040204" pitchFamily="34" charset="0"/>
                        </a:rPr>
                      </a:br>
                      <a:r>
                        <a:rPr lang="en-US" sz="700">
                          <a:solidFill>
                            <a:srgbClr val="454545"/>
                          </a:solidFill>
                          <a:effectLst/>
                          <a:latin typeface="Verdana" panose="020B0604030504040204" pitchFamily="34" charset="0"/>
                        </a:rPr>
                        <a:t>SPICE</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VNC</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RDP</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anose="020B0604030504040204" pitchFamily="34" charset="0"/>
                        </a:rPr>
                        <a:t>BIOS</a:t>
                      </a:r>
                      <a:r>
                        <a:rPr lang="zh-CN" altLang="en-US" sz="700">
                          <a:solidFill>
                            <a:srgbClr val="454545"/>
                          </a:solidFill>
                          <a:effectLst/>
                          <a:latin typeface="Verdana" panose="020B0604030504040204" pitchFamily="34" charset="0"/>
                        </a:rPr>
                        <a:t>屏幕显示</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全彩支持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更改分辨率</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多显示器</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多显示器支持（高达</a:t>
                      </a:r>
                      <a:r>
                        <a:rPr lang="en-US" altLang="zh-CN" sz="700">
                          <a:solidFill>
                            <a:srgbClr val="454545"/>
                          </a:solidFill>
                          <a:effectLst/>
                          <a:latin typeface="Verdana" panose="020B0604030504040204" pitchFamily="34" charset="0"/>
                        </a:rPr>
                        <a:t>4</a:t>
                      </a:r>
                      <a:r>
                        <a:rPr lang="zh-CN" altLang="en-US" sz="700">
                          <a:solidFill>
                            <a:srgbClr val="454545"/>
                          </a:solidFill>
                          <a:effectLst/>
                          <a:latin typeface="Verdana" panose="020B0604030504040204" pitchFamily="34" charset="0"/>
                        </a:rPr>
                        <a:t>画面）</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只有一个屏幕</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图像传输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anose="020B0604030504040204" pitchFamily="34" charset="0"/>
                        </a:rPr>
                        <a:t>视频播放支持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音频传输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鼠标控制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客户端服务器都可以控制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可以通过网络传输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anose="020B0604030504040204" pitchFamily="34" charset="0"/>
                        </a:rPr>
                        <a:t>USB</a:t>
                      </a:r>
                      <a:r>
                        <a:rPr lang="zh-CN" altLang="en-US" sz="700" dirty="0">
                          <a:solidFill>
                            <a:srgbClr val="454545"/>
                          </a:solidFill>
                          <a:effectLst/>
                          <a:latin typeface="Verdana" panose="020B0604030504040204" pitchFamily="34" charset="0"/>
                        </a:rPr>
                        <a:t>可以通过网络传输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115" y="676897"/>
            <a:ext cx="6096000" cy="923330"/>
          </a:xfrm>
          <a:prstGeom prst="rect">
            <a:avLst/>
          </a:prstGeom>
        </p:spPr>
        <p:txBody>
          <a:bodyPr>
            <a:spAutoFit/>
          </a:bodyPr>
          <a:lstStyle/>
          <a:p>
            <a:r>
              <a:rPr lang="zh-CN" altLang="en-US" dirty="0">
                <a:solidFill>
                  <a:srgbClr val="4B4B4B"/>
                </a:solidFill>
                <a:latin typeface="Verdana" panose="020B0604030504040204" pitchFamily="34" charset="0"/>
              </a:rPr>
              <a:t>目前常用的协议有</a:t>
            </a:r>
            <a:r>
              <a:rPr lang="en-US" altLang="zh-CN" dirty="0">
                <a:solidFill>
                  <a:srgbClr val="4B4B4B"/>
                </a:solidFill>
                <a:latin typeface="Verdana" panose="020B0604030504040204" pitchFamily="34" charset="0"/>
              </a:rPr>
              <a:t>VNC/SPICE/RDP</a:t>
            </a:r>
            <a:r>
              <a:rPr lang="zh-CN" altLang="en-US" dirty="0">
                <a:solidFill>
                  <a:srgbClr val="4B4B4B"/>
                </a:solidFill>
                <a:latin typeface="Verdana" panose="020B0604030504040204" pitchFamily="34" charset="0"/>
              </a:rPr>
              <a:t>三种，就在这里做一个简单的介绍。</a:t>
            </a:r>
          </a:p>
          <a:p>
            <a:r>
              <a:rPr lang="zh-CN" altLang="en-US" dirty="0">
                <a:solidFill>
                  <a:srgbClr val="4B4B4B"/>
                </a:solidFill>
                <a:latin typeface="Verdana" panose="020B0604030504040204" pitchFamily="34" charset="0"/>
              </a:rPr>
              <a:t>三种协议的对比</a:t>
            </a:r>
            <a:endParaRPr lang="zh-CN" altLang="en-US" b="0" i="0" dirty="0">
              <a:solidFill>
                <a:srgbClr val="4B4B4B"/>
              </a:solidFill>
              <a:effectLst/>
              <a:latin typeface="Verdana" panose="020B0604030504040204" pitchFamily="34" charset="0"/>
            </a:endParaRPr>
          </a:p>
        </p:txBody>
      </p:sp>
    </p:spTree>
    <p:extLst>
      <p:ext uri="{BB962C8B-B14F-4D97-AF65-F5344CB8AC3E}">
        <p14:creationId xmlns:p14="http://schemas.microsoft.com/office/powerpoint/2010/main" val="2734219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panose="020B0604020202020204" pitchFamily="34" charset="0"/>
              </a:rPr>
              <a:t>Most VDI deployments are running Horizon View, </a:t>
            </a:r>
            <a:r>
              <a:rPr lang="en-US" dirty="0" err="1">
                <a:solidFill>
                  <a:srgbClr val="2C2B2B"/>
                </a:solidFill>
                <a:latin typeface="arial" panose="020B0604020202020204" pitchFamily="34" charset="0"/>
              </a:rPr>
              <a:t>XenDesktop</a:t>
            </a:r>
            <a:r>
              <a:rPr lang="en-US" dirty="0">
                <a:solidFill>
                  <a:srgbClr val="2C2B2B"/>
                </a:solidFill>
                <a:latin typeface="arial" panose="020B0604020202020204" pitchFamily="34" charset="0"/>
              </a:rPr>
              <a:t>, and XenApp; or other smaller market players such as </a:t>
            </a:r>
            <a:r>
              <a:rPr lang="en-US" dirty="0" err="1">
                <a:solidFill>
                  <a:srgbClr val="2C2B2B"/>
                </a:solidFill>
                <a:latin typeface="arial" panose="020B0604020202020204" pitchFamily="34" charset="0"/>
              </a:rPr>
              <a:t>vWorkspace</a:t>
            </a:r>
            <a:r>
              <a:rPr lang="en-US" dirty="0">
                <a:solidFill>
                  <a:srgbClr val="2C2B2B"/>
                </a:solidFill>
                <a:latin typeface="arial" panose="020B0604020202020204" pitchFamily="34" charset="0"/>
              </a:rPr>
              <a:t>, Parallels, and </a:t>
            </a:r>
            <a:r>
              <a:rPr lang="en-US" dirty="0" err="1">
                <a:solidFill>
                  <a:srgbClr val="2C2B2B"/>
                </a:solidFill>
                <a:latin typeface="arial" panose="020B0604020202020204" pitchFamily="34" charset="0"/>
              </a:rPr>
              <a:t>Ericom</a:t>
            </a:r>
            <a:r>
              <a:rPr lang="en-US" dirty="0">
                <a:solidFill>
                  <a:srgbClr val="2C2B2B"/>
                </a:solidFill>
                <a:latin typeface="arial" panose="020B0604020202020204" pitchFamily="34"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panose="020B0604020202020204" pitchFamily="34"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2"/>
              </a:rPr>
              <a:t>https://www.spice-space.org</a:t>
            </a:r>
            <a:r>
              <a:rPr lang="en-US" dirty="0" smtClean="0">
                <a:solidFill>
                  <a:srgbClr val="333333"/>
                </a:solidFill>
                <a:latin typeface="Helvetica" panose="020B0604020202020204" pitchFamily="34" charset="0"/>
                <a:hlinkClick r:id="rId2"/>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18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panose="020B0604020202020204" pitchFamily="34" charset="0"/>
              </a:rPr>
              <a:t>Ravada</a:t>
            </a:r>
            <a:r>
              <a:rPr lang="en-US" dirty="0" smtClean="0">
                <a:solidFill>
                  <a:srgbClr val="2C2B2B"/>
                </a:solidFill>
                <a:latin typeface="arial" panose="020B0604020202020204" pitchFamily="34" charset="0"/>
              </a:rPr>
              <a:t> VDI </a:t>
            </a:r>
          </a:p>
          <a:p>
            <a:r>
              <a:rPr lang="en-US" dirty="0" smtClean="0">
                <a:solidFill>
                  <a:srgbClr val="2C2B2B"/>
                </a:solidFill>
                <a:latin typeface="arial" panose="020B0604020202020204" pitchFamily="34" charset="0"/>
              </a:rPr>
              <a:t>The </a:t>
            </a:r>
            <a:r>
              <a:rPr lang="en-US" dirty="0">
                <a:solidFill>
                  <a:srgbClr val="2C2B2B"/>
                </a:solidFill>
                <a:latin typeface="arial" panose="020B0604020202020204" pitchFamily="34" charset="0"/>
              </a:rPr>
              <a:t>engineering team from the </a:t>
            </a:r>
            <a:r>
              <a:rPr lang="en-US" dirty="0" err="1">
                <a:solidFill>
                  <a:srgbClr val="2C2B2B"/>
                </a:solidFill>
                <a:latin typeface="arial" panose="020B0604020202020204" pitchFamily="34" charset="0"/>
              </a:rPr>
              <a:t>Universitat</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Politècnica</a:t>
            </a:r>
            <a:r>
              <a:rPr lang="en-US" dirty="0">
                <a:solidFill>
                  <a:srgbClr val="2C2B2B"/>
                </a:solidFill>
                <a:latin typeface="arial" panose="020B0604020202020204" pitchFamily="34" charset="0"/>
              </a:rPr>
              <a:t> de </a:t>
            </a:r>
            <a:r>
              <a:rPr lang="en-US" dirty="0" err="1">
                <a:solidFill>
                  <a:srgbClr val="2C2B2B"/>
                </a:solidFill>
                <a:latin typeface="arial" panose="020B0604020202020204" pitchFamily="34" charset="0"/>
              </a:rPr>
              <a:t>Catalunya</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BarcelonaTech</a:t>
            </a:r>
            <a:r>
              <a:rPr lang="en-US" dirty="0">
                <a:solidFill>
                  <a:srgbClr val="2C2B2B"/>
                </a:solidFill>
                <a:latin typeface="arial" panose="020B0604020202020204" pitchFamily="34" charset="0"/>
              </a:rPr>
              <a:t>, created a Linux-based VDI solution for </a:t>
            </a:r>
            <a:r>
              <a:rPr lang="en-US" dirty="0" err="1">
                <a:solidFill>
                  <a:srgbClr val="2C2B2B"/>
                </a:solidFill>
                <a:latin typeface="arial" panose="020B0604020202020204" pitchFamily="34" charset="0"/>
              </a:rPr>
              <a:t>qemu-kvm</a:t>
            </a:r>
            <a:r>
              <a:rPr lang="en-US" dirty="0">
                <a:solidFill>
                  <a:srgbClr val="2C2B2B"/>
                </a:solidFill>
                <a:latin typeface="arial" panose="020B0604020202020204" pitchFamily="34" charset="0"/>
              </a:rPr>
              <a:t>. In their </a:t>
            </a:r>
            <a:r>
              <a:rPr lang="en-US" dirty="0">
                <a:solidFill>
                  <a:srgbClr val="1772AF"/>
                </a:solidFill>
                <a:latin typeface="arial" panose="020B0604020202020204" pitchFamily="34" charset="0"/>
                <a:hlinkClick r:id="rId2"/>
              </a:rPr>
              <a:t>website</a:t>
            </a:r>
            <a:r>
              <a:rPr lang="en-US" dirty="0">
                <a:solidFill>
                  <a:srgbClr val="2C2B2B"/>
                </a:solidFill>
                <a:latin typeface="arial" panose="020B0604020202020204" pitchFamily="34" charset="0"/>
              </a:rPr>
              <a:t> the </a:t>
            </a:r>
            <a:r>
              <a:rPr lang="en-US" dirty="0" err="1">
                <a:solidFill>
                  <a:srgbClr val="2C2B2B"/>
                </a:solidFill>
                <a:latin typeface="arial" panose="020B0604020202020204" pitchFamily="34" charset="0"/>
              </a:rPr>
              <a:t>Ravada</a:t>
            </a:r>
            <a:r>
              <a:rPr lang="en-US" dirty="0">
                <a:solidFill>
                  <a:srgbClr val="2C2B2B"/>
                </a:solidFill>
                <a:latin typeface="arial" panose="020B0604020202020204" pitchFamily="34" charset="0"/>
              </a:rPr>
              <a:t> team specify the features available today and on the roadmap.</a:t>
            </a:r>
          </a:p>
          <a:p>
            <a:r>
              <a:rPr lang="en-US" dirty="0">
                <a:solidFill>
                  <a:srgbClr val="2C2B2B"/>
                </a:solidFill>
                <a:latin typeface="arial" panose="020B0604020202020204" pitchFamily="34" charset="0"/>
              </a:rPr>
              <a:t>The solution is simple to install and operate, and the display protocol of choice is KVM spice. The client must have a spice viewer such as </a:t>
            </a:r>
            <a:r>
              <a:rPr lang="en-US" dirty="0" err="1">
                <a:solidFill>
                  <a:srgbClr val="2C2B2B"/>
                </a:solidFill>
                <a:latin typeface="arial" panose="020B0604020202020204" pitchFamily="34" charset="0"/>
              </a:rPr>
              <a:t>virt</a:t>
            </a:r>
            <a:r>
              <a:rPr lang="en-US" dirty="0">
                <a:solidFill>
                  <a:srgbClr val="2C2B2B"/>
                </a:solidFill>
                <a:latin typeface="arial" panose="020B0604020202020204" pitchFamily="34" charset="0"/>
              </a:rPr>
              <a:t>-viewer. The source code and binaries are available on </a:t>
            </a:r>
            <a:r>
              <a:rPr lang="en-US" dirty="0">
                <a:solidFill>
                  <a:srgbClr val="1772AF"/>
                </a:solidFill>
                <a:latin typeface="arial" panose="020B0604020202020204" pitchFamily="34" charset="0"/>
                <a:hlinkClick r:id="rId3"/>
              </a:rPr>
              <a:t>GitHub</a:t>
            </a:r>
            <a:r>
              <a:rPr lang="en-US" dirty="0">
                <a:solidFill>
                  <a:srgbClr val="2C2B2B"/>
                </a:solidFill>
                <a:latin typeface="arial" panose="020B0604020202020204" pitchFamily="34" charset="0"/>
              </a:rPr>
              <a:t>, and they welcome contributors</a:t>
            </a:r>
            <a:r>
              <a:rPr lang="en-US" dirty="0" smtClean="0">
                <a:solidFill>
                  <a:srgbClr val="2C2B2B"/>
                </a:solidFill>
                <a:latin typeface="arial" panose="020B0604020202020204" pitchFamily="34" charset="0"/>
              </a:rPr>
              <a:t>.</a:t>
            </a:r>
          </a:p>
          <a:p>
            <a:r>
              <a:rPr lang="en-US" dirty="0" smtClean="0">
                <a:solidFill>
                  <a:srgbClr val="2C2B2B"/>
                </a:solidFill>
                <a:latin typeface="arial" panose="020B0604020202020204" pitchFamily="34" charset="0"/>
              </a:rPr>
              <a:t>Open UDS</a:t>
            </a: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p>
          <a:p>
            <a:r>
              <a:rPr lang="en-US" dirty="0"/>
              <a:t>Project website: </a:t>
            </a:r>
            <a:r>
              <a:rPr lang="en-US" dirty="0">
                <a:hlinkClick r:id="rId4"/>
              </a:rPr>
              <a:t>http://www.openuds.org</a:t>
            </a:r>
            <a:endParaRPr lang="en-US" dirty="0"/>
          </a:p>
          <a:p>
            <a:r>
              <a:rPr lang="en-US" dirty="0"/>
              <a:t>The source code and binaries are available on </a:t>
            </a:r>
            <a:r>
              <a:rPr lang="en-US" dirty="0">
                <a:hlinkClick r:id="rId5"/>
              </a:rPr>
              <a:t>GitHub</a:t>
            </a:r>
            <a:r>
              <a:rPr lang="en-US" dirty="0"/>
              <a:t>.</a:t>
            </a:r>
          </a:p>
          <a:p>
            <a:r>
              <a:rPr lang="en-US" dirty="0" smtClean="0">
                <a:solidFill>
                  <a:srgbClr val="2C2B2B"/>
                </a:solidFill>
                <a:latin typeface="arial" panose="020B0604020202020204" pitchFamily="34" charset="0"/>
              </a:rPr>
              <a:t>KVM-VDI</a:t>
            </a:r>
          </a:p>
          <a:p>
            <a:r>
              <a:rPr lang="en-US" dirty="0"/>
              <a:t>Nice work by the folks at Vilnius University, and for now anyone can test it on any KVM hypervisor or Acropolis. The source code and binaries are available on </a:t>
            </a:r>
            <a:r>
              <a:rPr lang="en-US" dirty="0">
                <a:hlinkClick r:id="rId6"/>
              </a:rPr>
              <a:t>GitHub</a:t>
            </a:r>
            <a:r>
              <a:rPr lang="en-US" dirty="0"/>
              <a:t>.</a:t>
            </a:r>
          </a:p>
          <a:p>
            <a:r>
              <a:rPr lang="en-US" dirty="0"/>
              <a:t>Also, read </a:t>
            </a:r>
            <a:r>
              <a:rPr lang="en-US" dirty="0">
                <a:hlinkClick r:id="rId7"/>
              </a:rPr>
              <a:t>New KVM-VDI Open Source Project</a:t>
            </a:r>
            <a:r>
              <a:rPr lang="en-US" dirty="0" smtClean="0"/>
              <a:t>.</a:t>
            </a:r>
          </a:p>
          <a:p>
            <a:r>
              <a:rPr lang="en-US" dirty="0" smtClean="0"/>
              <a:t>Stand-Alone Windows VMs</a:t>
            </a:r>
          </a:p>
          <a:p>
            <a:endParaRPr lang="en-US" dirty="0"/>
          </a:p>
          <a:p>
            <a:endParaRPr lang="en-US" b="0" i="0" dirty="0">
              <a:solidFill>
                <a:srgbClr val="2C2B2B"/>
              </a:solidFill>
              <a:effectLst/>
              <a:latin typeface="arial" panose="020B0604020202020204" pitchFamily="34" charset="0"/>
            </a:endParaRPr>
          </a:p>
        </p:txBody>
      </p:sp>
    </p:spTree>
    <p:extLst>
      <p:ext uri="{BB962C8B-B14F-4D97-AF65-F5344CB8AC3E}">
        <p14:creationId xmlns:p14="http://schemas.microsoft.com/office/powerpoint/2010/main" val="2132365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2672" y="2965142"/>
            <a:ext cx="9106211" cy="1569660"/>
          </a:xfrm>
          <a:prstGeom prst="rect">
            <a:avLst/>
          </a:prstGeom>
          <a:noFill/>
        </p:spPr>
        <p:txBody>
          <a:bodyPr wrap="none" rtlCol="0">
            <a:spAutoFit/>
          </a:bodyPr>
          <a:lstStyle/>
          <a:p>
            <a:pPr algn="ctr"/>
            <a:r>
              <a:rPr lang="en-US" sz="3200" dirty="0" smtClean="0"/>
              <a:t>OpenCL </a:t>
            </a:r>
            <a:r>
              <a:rPr lang="zh-CN" altLang="en-US" sz="3200" dirty="0" smtClean="0"/>
              <a:t>开发指导</a:t>
            </a:r>
            <a:endParaRPr lang="en-US" altLang="zh-CN" sz="3200" dirty="0" smtClean="0"/>
          </a:p>
          <a:p>
            <a:pPr algn="ctr"/>
            <a:r>
              <a:rPr lang="en-US" sz="3200" dirty="0">
                <a:hlinkClick r:id="rId2"/>
              </a:rPr>
              <a:t>http://</a:t>
            </a:r>
            <a:r>
              <a:rPr lang="en-US" sz="3200" dirty="0" smtClean="0">
                <a:hlinkClick r:id="rId2"/>
              </a:rPr>
              <a:t>blog.csdn.net/leonwei/article/details/8880012</a:t>
            </a:r>
            <a:endParaRPr lang="en-US" sz="3200" dirty="0" smtClean="0"/>
          </a:p>
          <a:p>
            <a:pPr algn="ctr"/>
            <a:r>
              <a:rPr lang="en-US" sz="3200" dirty="0"/>
              <a:t>http://blog.csdn.net/leonwei/article/details/8909897</a:t>
            </a:r>
          </a:p>
        </p:txBody>
      </p:sp>
    </p:spTree>
    <p:extLst>
      <p:ext uri="{BB962C8B-B14F-4D97-AF65-F5344CB8AC3E}">
        <p14:creationId xmlns:p14="http://schemas.microsoft.com/office/powerpoint/2010/main" val="3743060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336198" y="767461"/>
            <a:ext cx="2428870" cy="369332"/>
          </a:xfrm>
          <a:prstGeom prst="rect">
            <a:avLst/>
          </a:prstGeom>
        </p:spPr>
        <p:txBody>
          <a:bodyPr wrap="none">
            <a:spAutoFit/>
          </a:bodyPr>
          <a:lstStyle/>
          <a:p>
            <a:r>
              <a:rPr lang="en-US" dirty="0">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硬件层的抽象</a:t>
            </a:r>
            <a:endParaRPr lang="en-US" dirty="0"/>
          </a:p>
        </p:txBody>
      </p:sp>
      <p:pic>
        <p:nvPicPr>
          <p:cNvPr id="2050" name="Picture 2" descr="http://img.blog.csdn.net/201305031507136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6198" y="1118944"/>
            <a:ext cx="7076656" cy="1754326"/>
          </a:xfrm>
          <a:prstGeom prst="rect">
            <a:avLst/>
          </a:prstGeom>
        </p:spPr>
        <p:txBody>
          <a:bodyPr wrap="square">
            <a:spAutoFit/>
          </a:bodyPr>
          <a:lstStyle/>
          <a:p>
            <a:r>
              <a:rPr lang="zh-CN" altLang="en-US" dirty="0" smtClean="0">
                <a:solidFill>
                  <a:srgbClr val="000000"/>
                </a:solidFill>
                <a:latin typeface="Arial" panose="020B0604020202020204" pitchFamily="34" charset="0"/>
              </a:rPr>
              <a:t>它</a:t>
            </a:r>
            <a:r>
              <a:rPr lang="zh-CN" altLang="en-US" dirty="0">
                <a:solidFill>
                  <a:srgbClr val="000000"/>
                </a:solidFill>
                <a:latin typeface="Arial" panose="020B0604020202020204" pitchFamily="34" charset="0"/>
              </a:rPr>
              <a:t>是一个</a:t>
            </a:r>
            <a:r>
              <a:rPr lang="en-US" dirty="0">
                <a:solidFill>
                  <a:srgbClr val="000000"/>
                </a:solidFill>
                <a:latin typeface="Arial" panose="020B0604020202020204" pitchFamily="34" charset="0"/>
              </a:rPr>
              <a:t>Host（</a:t>
            </a:r>
            <a:r>
              <a:rPr lang="zh-CN" altLang="en-US" dirty="0">
                <a:solidFill>
                  <a:srgbClr val="000000"/>
                </a:solidFill>
                <a:latin typeface="Arial" panose="020B0604020202020204" pitchFamily="34" charset="0"/>
              </a:rPr>
              <a:t>控制处理单元，通常由一个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担任）和一堆</a:t>
            </a:r>
            <a:r>
              <a:rPr lang="en-US" dirty="0">
                <a:solidFill>
                  <a:srgbClr val="000000"/>
                </a:solidFill>
                <a:latin typeface="Arial" panose="020B0604020202020204" pitchFamily="34" charset="0"/>
              </a:rPr>
              <a:t>Computer Device（</a:t>
            </a:r>
            <a:r>
              <a:rPr lang="zh-CN" altLang="en-US" dirty="0">
                <a:solidFill>
                  <a:srgbClr val="000000"/>
                </a:solidFill>
                <a:latin typeface="Arial" panose="020B0604020202020204" pitchFamily="34" charset="0"/>
              </a:rPr>
              <a:t>计算处理单元，通常由一些</a:t>
            </a:r>
            <a:r>
              <a:rPr lang="en-US" dirty="0">
                <a:solidFill>
                  <a:srgbClr val="000000"/>
                </a:solidFill>
                <a:latin typeface="Arial" panose="020B0604020202020204" pitchFamily="34" charset="0"/>
              </a:rPr>
              <a:t>GPU、CPU</a:t>
            </a:r>
            <a:r>
              <a:rPr lang="zh-CN" altLang="en-US" dirty="0">
                <a:solidFill>
                  <a:srgbClr val="000000"/>
                </a:solidFill>
                <a:latin typeface="Arial" panose="020B0604020202020204" pitchFamily="34" charset="0"/>
              </a:rPr>
              <a:t>其他支持的芯片担任），其中</a:t>
            </a:r>
            <a:r>
              <a:rPr lang="en-US" dirty="0">
                <a:solidFill>
                  <a:srgbClr val="000000"/>
                </a:solidFill>
                <a:latin typeface="Arial" panose="020B0604020202020204" pitchFamily="34" charset="0"/>
              </a:rPr>
              <a:t>Compute Device</a:t>
            </a:r>
            <a:r>
              <a:rPr lang="zh-CN" altLang="en-US" dirty="0">
                <a:solidFill>
                  <a:srgbClr val="000000"/>
                </a:solidFill>
                <a:latin typeface="Arial" panose="020B0604020202020204" pitchFamily="34" charset="0"/>
              </a:rPr>
              <a:t>切分成很多</a:t>
            </a:r>
            <a:r>
              <a:rPr lang="en-US" dirty="0">
                <a:solidFill>
                  <a:srgbClr val="000000"/>
                </a:solidFill>
                <a:latin typeface="Arial" panose="020B0604020202020204" pitchFamily="34" charset="0"/>
              </a:rPr>
              <a:t>Processing </a:t>
            </a:r>
            <a:r>
              <a:rPr lang="en-US" dirty="0" smtClean="0">
                <a:solidFill>
                  <a:srgbClr val="000000"/>
                </a:solidFill>
                <a:latin typeface="Arial" panose="020B0604020202020204" pitchFamily="34" charset="0"/>
              </a:rPr>
              <a:t>Element</a:t>
            </a:r>
            <a:r>
              <a:rPr lang="zh-CN" altLang="en-US" dirty="0" smtClean="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其中很多个</a:t>
            </a:r>
            <a:r>
              <a:rPr lang="en-US"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可以组成组为一个</a:t>
            </a:r>
            <a:r>
              <a:rPr lang="en-US" dirty="0">
                <a:solidFill>
                  <a:srgbClr val="000000"/>
                </a:solidFill>
                <a:latin typeface="Arial" panose="020B0604020202020204" pitchFamily="34" charset="0"/>
              </a:rPr>
              <a:t>Computer Unit，</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之间可以方便的共享</a:t>
            </a:r>
            <a:r>
              <a:rPr lang="en-US" dirty="0">
                <a:solidFill>
                  <a:srgbClr val="000000"/>
                </a:solidFill>
                <a:latin typeface="Arial" panose="020B0604020202020204" pitchFamily="34" charset="0"/>
              </a:rPr>
              <a:t>memory，</a:t>
            </a:r>
            <a:r>
              <a:rPr lang="zh-CN" altLang="en-US" dirty="0">
                <a:solidFill>
                  <a:srgbClr val="000000"/>
                </a:solidFill>
                <a:latin typeface="Arial" panose="020B0604020202020204" pitchFamily="34" charset="0"/>
              </a:rPr>
              <a:t>也只有一个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8" y="3577700"/>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89359" y="5417572"/>
            <a:ext cx="6096000" cy="923330"/>
          </a:xfrm>
          <a:prstGeom prst="rect">
            <a:avLst/>
          </a:prstGeom>
        </p:spPr>
        <p:txBody>
          <a:bodyPr>
            <a:spAutoFit/>
          </a:bodyPr>
          <a:lstStyle/>
          <a:p>
            <a:r>
              <a:rPr lang="zh-CN" altLang="en-US" dirty="0">
                <a:solidFill>
                  <a:srgbClr val="000000"/>
                </a:solidFill>
                <a:latin typeface="Arial" panose="020B0604020202020204" pitchFamily="34" charset="0"/>
              </a:rPr>
              <a:t>这是一个高效优雅的内存组织方式。数据可以沿着</a:t>
            </a:r>
            <a:r>
              <a:rPr lang="en-US" altLang="zh-CN" dirty="0">
                <a:solidFill>
                  <a:srgbClr val="000000"/>
                </a:solidFill>
                <a:latin typeface="Arial" panose="020B0604020202020204" pitchFamily="34" charset="0"/>
              </a:rPr>
              <a:t>Host-》</a:t>
            </a:r>
            <a:r>
              <a:rPr lang="en-US" altLang="zh-CN" dirty="0" err="1">
                <a:solidFill>
                  <a:srgbClr val="000000"/>
                </a:solidFill>
                <a:latin typeface="Arial" panose="020B0604020202020204" pitchFamily="34" charset="0"/>
              </a:rPr>
              <a:t>gloabal</a:t>
            </a:r>
            <a:r>
              <a:rPr lang="en-US" altLang="zh-CN" dirty="0">
                <a:solidFill>
                  <a:srgbClr val="000000"/>
                </a:solidFill>
                <a:latin typeface="Arial" panose="020B0604020202020204" pitchFamily="34" charset="0"/>
              </a:rPr>
              <a:t>-》local-》private</a:t>
            </a:r>
            <a:r>
              <a:rPr lang="zh-CN" altLang="en-US" dirty="0">
                <a:solidFill>
                  <a:srgbClr val="000000"/>
                </a:solidFill>
                <a:latin typeface="Arial" panose="020B0604020202020204" pitchFamily="34" charset="0"/>
              </a:rPr>
              <a:t>的通道流动（这其中可能跨越了很多个硬件）。</a:t>
            </a:r>
            <a:endParaRPr lang="en-US" dirty="0"/>
          </a:p>
        </p:txBody>
      </p:sp>
    </p:spTree>
    <p:extLst>
      <p:ext uri="{BB962C8B-B14F-4D97-AF65-F5344CB8AC3E}">
        <p14:creationId xmlns:p14="http://schemas.microsoft.com/office/powerpoint/2010/main" val="158229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panose="020B0604020202020204" pitchFamily="34" charset="0"/>
              </a:rPr>
              <a:t>Setup</a:t>
            </a:r>
            <a:r>
              <a:rPr lang="zh-CN" altLang="en-US" u="sng" dirty="0" smtClean="0">
                <a:solidFill>
                  <a:srgbClr val="000000"/>
                </a:solidFill>
                <a:latin typeface="Arial" panose="020B0604020202020204" pitchFamily="34" charset="0"/>
              </a:rPr>
              <a:t>相关</a:t>
            </a:r>
            <a:endParaRPr lang="zh-CN" altLang="en-US" u="sng"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对应一个硬件（标准中特别说明多</a:t>
            </a:r>
            <a:r>
              <a:rPr lang="en-US" dirty="0">
                <a:solidFill>
                  <a:srgbClr val="000000"/>
                </a:solidFill>
                <a:latin typeface="Arial" panose="020B0604020202020204" pitchFamily="34" charset="0"/>
              </a:rPr>
              <a:t>core</a:t>
            </a:r>
            <a:r>
              <a:rPr lang="zh-CN" altLang="en-US" dirty="0">
                <a:solidFill>
                  <a:srgbClr val="000000"/>
                </a:solidFill>
                <a:latin typeface="Arial" panose="020B0604020202020204" pitchFamily="34" charset="0"/>
              </a:rPr>
              <a:t>的</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是一个整个</a:t>
            </a:r>
            <a:r>
              <a:rPr lang="en-US" dirty="0">
                <a:solidFill>
                  <a:srgbClr val="000000"/>
                </a:solidFill>
                <a:latin typeface="Arial" panose="020B0604020202020204" pitchFamily="34" charset="0"/>
              </a:rPr>
              <a:t>Device）</a:t>
            </a:r>
          </a:p>
          <a:p>
            <a:r>
              <a:rPr lang="en-US" dirty="0">
                <a:solidFill>
                  <a:srgbClr val="000000"/>
                </a:solidFill>
                <a:latin typeface="Arial" panose="020B0604020202020204" pitchFamily="34" charset="0"/>
              </a:rPr>
              <a:t> </a:t>
            </a:r>
          </a:p>
          <a:p>
            <a:r>
              <a:rPr lang="en-US" dirty="0">
                <a:solidFill>
                  <a:srgbClr val="000000"/>
                </a:solidFill>
                <a:latin typeface="Arial" panose="020B0604020202020204" pitchFamily="34" charset="0"/>
              </a:rPr>
              <a:t>  Context：</a:t>
            </a:r>
            <a:r>
              <a:rPr lang="zh-CN" altLang="en-US" dirty="0">
                <a:solidFill>
                  <a:srgbClr val="000000"/>
                </a:solidFill>
                <a:latin typeface="Arial" panose="020B0604020202020204" pitchFamily="34" charset="0"/>
              </a:rPr>
              <a:t>环境上下文，一个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包含几个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单个</a:t>
            </a:r>
            <a:r>
              <a:rPr lang="en-US" dirty="0" err="1">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或</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就是这些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的一个联系纽带，只有在一个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上的那些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才能彼此交流工作，你的机器上可以同时存在很多</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你可以用一个</a:t>
            </a:r>
            <a:r>
              <a:rPr lang="en-US" dirty="0" smtClean="0">
                <a:solidFill>
                  <a:srgbClr val="000000"/>
                </a:solidFill>
                <a:latin typeface="Arial" panose="020B0604020202020204" pitchFamily="34" charset="0"/>
              </a:rPr>
              <a:t>CPU</a:t>
            </a:r>
            <a:r>
              <a:rPr lang="zh-CN" altLang="en-US" dirty="0" smtClean="0">
                <a:solidFill>
                  <a:srgbClr val="000000"/>
                </a:solidFill>
                <a:latin typeface="Arial" panose="020B0604020202020204" pitchFamily="34" charset="0"/>
              </a:rPr>
              <a:t>创</a:t>
            </a:r>
            <a:r>
              <a:rPr lang="zh-CN" altLang="en-US" dirty="0">
                <a:solidFill>
                  <a:srgbClr val="000000"/>
                </a:solidFill>
                <a:latin typeface="Arial" panose="020B0604020202020204" pitchFamily="34" charset="0"/>
              </a:rPr>
              <a:t>建</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也可以用一个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和一个</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创建一个。</a:t>
            </a:r>
          </a:p>
          <a:p>
            <a:r>
              <a:rPr lang="zh-CN" altLang="en-US" dirty="0">
                <a:solidFill>
                  <a:srgbClr val="000000"/>
                </a:solidFill>
                <a:latin typeface="Arial" panose="020B0604020202020204" pitchFamily="34" charset="0"/>
              </a:rPr>
              <a:t> </a:t>
            </a:r>
          </a:p>
          <a:p>
            <a:r>
              <a:rPr lang="en-US" u="sng" dirty="0">
                <a:solidFill>
                  <a:srgbClr val="000000"/>
                </a:solidFill>
                <a:latin typeface="Arial" panose="020B0604020202020204" pitchFamily="34" charset="0"/>
              </a:rPr>
              <a:t>Command </a:t>
            </a:r>
            <a:r>
              <a:rPr lang="en-US" u="sng" dirty="0" smtClean="0">
                <a:solidFill>
                  <a:srgbClr val="000000"/>
                </a:solidFill>
                <a:latin typeface="Arial" panose="020B0604020202020204" pitchFamily="34" charset="0"/>
              </a:rPr>
              <a:t>Queue</a:t>
            </a:r>
            <a:r>
              <a:rPr lang="en-US"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这是个给每个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提交的指令序列</a:t>
            </a:r>
            <a:endParaRPr lang="zh-CN" altLang="en-US" b="0" i="0" dirty="0">
              <a:solidFill>
                <a:srgbClr val="000000"/>
              </a:solidFill>
              <a:effectLst/>
              <a:latin typeface="Arial" panose="020B0604020202020204" pitchFamily="34"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panose="020B0604020202020204" pitchFamily="34" charset="0"/>
              </a:rPr>
              <a:t>内存相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Buffers</a:t>
            </a:r>
            <a:r>
              <a:rPr lang="zh-CN" altLang="en-US" dirty="0">
                <a:solidFill>
                  <a:srgbClr val="000000"/>
                </a:solidFill>
                <a:latin typeface="Arial" panose="020B0604020202020204" pitchFamily="34" charset="0"/>
              </a:rPr>
              <a:t>：这个好理解，一块内存</a:t>
            </a:r>
          </a:p>
          <a:p>
            <a:r>
              <a:rPr lang="en-US" altLang="zh-CN" dirty="0">
                <a:solidFill>
                  <a:srgbClr val="000000"/>
                </a:solidFill>
                <a:latin typeface="Arial" panose="020B0604020202020204" pitchFamily="34" charset="0"/>
              </a:rPr>
              <a:t>Images</a:t>
            </a:r>
            <a:r>
              <a:rPr lang="zh-CN" altLang="en-US" dirty="0">
                <a:solidFill>
                  <a:srgbClr val="000000"/>
                </a:solidFill>
                <a:latin typeface="Arial" panose="020B0604020202020204" pitchFamily="34" charset="0"/>
              </a:rPr>
              <a:t>：毕竟并行计算大多数的应用前景在图形图像上，所以原生带有几个类型，表示各种维度的图像。</a:t>
            </a:r>
            <a:endParaRPr lang="zh-CN" altLang="en-US" b="0" i="0" dirty="0">
              <a:solidFill>
                <a:srgbClr val="000000"/>
              </a:solidFill>
              <a:effectLst/>
              <a:latin typeface="Arial" panose="020B0604020202020204" pitchFamily="34"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panose="020B0604020202020204" pitchFamily="34" charset="0"/>
              </a:rPr>
              <a:t>GPU</a:t>
            </a:r>
            <a:r>
              <a:rPr lang="zh-CN" altLang="en-US" b="1" u="sng" dirty="0" smtClean="0">
                <a:solidFill>
                  <a:srgbClr val="000000"/>
                </a:solidFill>
                <a:latin typeface="Arial" panose="020B0604020202020204" pitchFamily="34" charset="0"/>
              </a:rPr>
              <a:t>代</a:t>
            </a:r>
            <a:r>
              <a:rPr lang="zh-CN" altLang="en-US" b="1" u="sng" dirty="0">
                <a:solidFill>
                  <a:srgbClr val="000000"/>
                </a:solidFill>
                <a:latin typeface="Arial" panose="020B0604020202020204" pitchFamily="34" charset="0"/>
              </a:rPr>
              <a:t>码执行相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smtClean="0">
                <a:solidFill>
                  <a:srgbClr val="000000"/>
                </a:solidFill>
                <a:latin typeface="Arial" panose="020B0604020202020204" pitchFamily="34" charset="0"/>
              </a:rPr>
              <a:t>Program</a:t>
            </a:r>
            <a:r>
              <a:rPr lang="zh-CN" altLang="en-US" dirty="0">
                <a:solidFill>
                  <a:srgbClr val="000000"/>
                </a:solidFill>
                <a:latin typeface="Arial" panose="020B0604020202020204" pitchFamily="34" charset="0"/>
              </a:rPr>
              <a:t>：这是所有代码的集合，可能包含</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是和其他库，</a:t>
            </a:r>
            <a:r>
              <a:rPr lang="en-US" altLang="zh-CN" dirty="0" err="1">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是一个动态编译的语言，代码编译后生成一个中间文件（可实现为虚拟机代码或者汇编代码，看不同实现），在使用时连接进入程序读入处理器。</a:t>
            </a: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：这是在</a:t>
            </a:r>
            <a:r>
              <a:rPr lang="en-US" altLang="zh-CN"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跑的核函数及其参数组和，如果把计算设备看做好多人同时为你做一个事情，那么</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就是他们每个人做的那个事情，这个事情每个人都是同样的做，但是参数可能是不同的，这就是所谓的单指令多数据体系。</a:t>
            </a:r>
          </a:p>
          <a:p>
            <a:r>
              <a:rPr lang="zh-CN" altLang="en-US" dirty="0">
                <a:solidFill>
                  <a:srgbClr val="000000"/>
                </a:solidFill>
                <a:latin typeface="Arial" panose="020B0604020202020204" pitchFamily="34" charset="0"/>
              </a:rPr>
              <a:t> </a:t>
            </a:r>
            <a:r>
              <a:rPr lang="en-US" altLang="zh-CN" dirty="0" err="1">
                <a:solidFill>
                  <a:srgbClr val="000000"/>
                </a:solidFill>
                <a:latin typeface="Arial" panose="020B0604020202020204" pitchFamily="34" charset="0"/>
              </a:rPr>
              <a:t>WorkI</a:t>
            </a:r>
            <a:r>
              <a:rPr lang="en-US" altLang="zh-CN" dirty="0">
                <a:solidFill>
                  <a:srgbClr val="000000"/>
                </a:solidFill>
                <a:latin typeface="Arial" panose="020B0604020202020204" pitchFamily="34" charset="0"/>
              </a:rPr>
              <a:t> tem</a:t>
            </a:r>
            <a:r>
              <a:rPr lang="zh-CN" altLang="en-US" dirty="0">
                <a:solidFill>
                  <a:srgbClr val="000000"/>
                </a:solidFill>
                <a:latin typeface="Arial" panose="020B0604020202020204" pitchFamily="34" charset="0"/>
              </a:rPr>
              <a:t>：这就是代表硬件上的一个</a:t>
            </a:r>
            <a:r>
              <a:rPr lang="en-US" altLang="zh-CN"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，最基本的计算单元。</a:t>
            </a:r>
            <a:endParaRPr lang="zh-CN" altLang="en-US" b="0" i="0" dirty="0">
              <a:solidFill>
                <a:srgbClr val="000000"/>
              </a:solidFill>
              <a:effectLst/>
              <a:latin typeface="Arial" panose="020B0604020202020204" pitchFamily="34"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panose="020B0604020202020204" pitchFamily="34" charset="0"/>
              </a:rPr>
              <a:t>同步相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Events</a:t>
            </a:r>
            <a:r>
              <a:rPr lang="zh-CN" altLang="en-US" dirty="0">
                <a:solidFill>
                  <a:srgbClr val="000000"/>
                </a:solidFill>
                <a:latin typeface="Arial" panose="020B0604020202020204" pitchFamily="34" charset="0"/>
              </a:rPr>
              <a:t>：在这样一个分布式计算的环境中，不同单元之间的同步是一个大问题，</a:t>
            </a:r>
            <a:r>
              <a:rPr lang="en-US" altLang="zh-CN" dirty="0">
                <a:solidFill>
                  <a:srgbClr val="000000"/>
                </a:solidFill>
                <a:latin typeface="Arial" panose="020B0604020202020204" pitchFamily="34" charset="0"/>
              </a:rPr>
              <a:t>event</a:t>
            </a:r>
            <a:r>
              <a:rPr lang="zh-CN" altLang="en-US" dirty="0">
                <a:solidFill>
                  <a:srgbClr val="000000"/>
                </a:solidFill>
                <a:latin typeface="Arial" panose="020B0604020202020204" pitchFamily="34" charset="0"/>
              </a:rPr>
              <a:t>是用来同步</a:t>
            </a:r>
            <a:r>
              <a:rPr lang="zh-CN" altLang="en-US" dirty="0" smtClean="0">
                <a:solidFill>
                  <a:srgbClr val="000000"/>
                </a:solidFill>
                <a:latin typeface="Arial" panose="020B0604020202020204" pitchFamily="34" charset="0"/>
              </a:rPr>
              <a:t>的</a:t>
            </a:r>
            <a:r>
              <a:rPr lang="en-US" altLang="zh-CN" dirty="0" smtClean="0">
                <a:solidFill>
                  <a:srgbClr val="000000"/>
                </a:solidFill>
                <a:latin typeface="Arial" panose="020B0604020202020204" pitchFamily="34" charset="0"/>
              </a:rPr>
              <a:t>.</a:t>
            </a:r>
            <a:endParaRPr lang="zh-CN" alt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84806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694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platform numbers</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(0, 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a:t>
            </a: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platforms</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vector&lt;</a:t>
            </a:r>
            <a:r>
              <a:rPr lang="en-US" sz="1400" dirty="0" err="1">
                <a:solidFill>
                  <a:srgbClr val="000000"/>
                </a:solidFill>
                <a:latin typeface="Arial" panose="020B0604020202020204" pitchFamily="34" charset="0"/>
              </a:rPr>
              <a:t>cl_platform_id</a:t>
            </a:r>
            <a:r>
              <a:rPr lang="en-US" sz="1400" dirty="0">
                <a:solidFill>
                  <a:srgbClr val="000000"/>
                </a:solidFill>
                <a:latin typeface="Arial" panose="020B0604020202020204" pitchFamily="34" charset="0"/>
              </a:rPr>
              <a:t>&gt; platforms(</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 &amp;platforms[0],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b="0" i="0" dirty="0">
              <a:solidFill>
                <a:srgbClr val="000000"/>
              </a:solidFill>
              <a:effectLst/>
              <a:latin typeface="Arial" panose="020B0604020202020204" pitchFamily="34"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panose="020B0604020202020204" pitchFamily="34" charset="0"/>
              </a:rPr>
              <a:t>在程序开始查询机器所有支持的</a:t>
            </a:r>
            <a:r>
              <a:rPr lang="en-US" altLang="zh-CN"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，再根据情况选择一个合适的</a:t>
            </a:r>
            <a:r>
              <a:rPr lang="en-US" altLang="zh-CN" sz="1400" dirty="0" err="1">
                <a:solidFill>
                  <a:srgbClr val="000000"/>
                </a:solidFill>
                <a:latin typeface="Arial" panose="020B0604020202020204" pitchFamily="34" charset="0"/>
              </a:rPr>
              <a:t>paltform</a:t>
            </a:r>
            <a:r>
              <a:rPr lang="zh-CN" altLang="en-US" sz="1400" dirty="0" smtClean="0">
                <a:solidFill>
                  <a:srgbClr val="000000"/>
                </a:solidFill>
                <a:latin typeface="Arial" panose="020B0604020202020204" pitchFamily="34"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panose="020B0604020202020204" pitchFamily="34" charset="0"/>
              </a:rPr>
              <a:t>2. </a:t>
            </a:r>
            <a:r>
              <a:rPr lang="zh-CN" altLang="en-US" sz="1400" dirty="0" smtClean="0">
                <a:solidFill>
                  <a:srgbClr val="000000"/>
                </a:solidFill>
                <a:latin typeface="Arial" panose="020B0604020202020204" pitchFamily="34" charset="0"/>
              </a:rPr>
              <a:t>查</a:t>
            </a:r>
            <a:r>
              <a:rPr lang="zh-CN" altLang="en-US" sz="1400" dirty="0">
                <a:solidFill>
                  <a:srgbClr val="000000"/>
                </a:solidFill>
                <a:latin typeface="Arial" panose="020B0604020202020204" pitchFamily="34" charset="0"/>
              </a:rPr>
              <a:t>询</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信息（在程序中这一步是可以不做的，但是可以用来判断</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a:t>
            </a: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a:t>
            </a:r>
            <a:r>
              <a:rPr lang="en-US" sz="1400" dirty="0" err="1">
                <a:solidFill>
                  <a:srgbClr val="000000"/>
                </a:solidFill>
                <a:latin typeface="Arial" panose="020B0604020202020204" pitchFamily="34" charset="0"/>
              </a:rPr>
              <a:t>num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  err=</a:t>
            </a:r>
            <a:r>
              <a:rPr lang="en-US" sz="1400" dirty="0" err="1" smtClean="0">
                <a:solidFill>
                  <a:srgbClr val="000000"/>
                </a:solidFill>
                <a:latin typeface="Arial" panose="020B0604020202020204" pitchFamily="34" charset="0"/>
              </a:rPr>
              <a:t>clGetDeviceIDs</a:t>
            </a:r>
            <a:r>
              <a:rPr lang="en-US" sz="1400" dirty="0" smtClean="0">
                <a:solidFill>
                  <a:srgbClr val="000000"/>
                </a:solidFill>
                <a:latin typeface="Arial" panose="020B0604020202020204" pitchFamily="34" charset="0"/>
              </a:rPr>
              <a:t>(platforms[0</a:t>
            </a:r>
            <a:r>
              <a:rPr lang="en-US" sz="1400" dirty="0">
                <a:solidFill>
                  <a:srgbClr val="000000"/>
                </a:solidFill>
                <a:latin typeface="Arial" panose="020B0604020202020204" pitchFamily="34" charset="0"/>
              </a:rPr>
              <a:t>],CL_DEVICE_TYPE_ALL,0,0,&amp;num);</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vector&lt;</a:t>
            </a:r>
            <a:r>
              <a:rPr lang="en-US" sz="1400" dirty="0" err="1">
                <a:solidFill>
                  <a:srgbClr val="000000"/>
                </a:solidFill>
                <a:latin typeface="Arial" panose="020B0604020202020204" pitchFamily="34" charset="0"/>
              </a:rPr>
              <a:t>cl_device_id</a:t>
            </a:r>
            <a:r>
              <a:rPr lang="en-US" sz="1400" dirty="0">
                <a:solidFill>
                  <a:srgbClr val="000000"/>
                </a:solidFill>
                <a:latin typeface="Arial" panose="020B0604020202020204" pitchFamily="34" charset="0"/>
              </a:rPr>
              <a:t>&gt; did(</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device</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a:t>
            </a:r>
            <a:r>
              <a:rPr lang="en-US" sz="1400" dirty="0" err="1">
                <a:solidFill>
                  <a:srgbClr val="000000"/>
                </a:solidFill>
                <a:latin typeface="Arial" panose="020B0604020202020204" pitchFamily="34" charset="0"/>
              </a:rPr>
              <a:t>clGetDeviceIDs</a:t>
            </a:r>
            <a:r>
              <a:rPr lang="en-US" sz="1400" dirty="0">
                <a:solidFill>
                  <a:srgbClr val="000000"/>
                </a:solidFill>
                <a:latin typeface="Arial" panose="020B0604020202020204" pitchFamily="34" charset="0"/>
              </a:rPr>
              <a:t>(platforms[0],CL_DEVICE_TYPE_ALL,</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,&amp;did[0],&amp;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info</a:t>
            </a:r>
          </a:p>
          <a:p>
            <a:r>
              <a:rPr lang="en-US" sz="1400" dirty="0">
                <a:solidFill>
                  <a:srgbClr val="000000"/>
                </a:solidFill>
                <a:latin typeface="Arial" panose="020B0604020202020204" pitchFamily="34" charset="0"/>
              </a:rPr>
              <a:t> </a:t>
            </a:r>
            <a:r>
              <a:rPr lang="en-US" sz="1400" dirty="0" smtClean="0">
                <a:solidFill>
                  <a:srgbClr val="000000"/>
                </a:solidFill>
                <a:latin typeface="Arial" panose="020B0604020202020204" pitchFamily="34" charset="0"/>
              </a:rPr>
              <a:t> </a:t>
            </a:r>
            <a:r>
              <a:rPr lang="en-US" sz="1400" dirty="0" err="1" smtClean="0">
                <a:solidFill>
                  <a:srgbClr val="000000"/>
                </a:solidFill>
                <a:latin typeface="Arial" panose="020B0604020202020204" pitchFamily="34" charset="0"/>
              </a:rPr>
              <a:t>clGetDeviceInfo</a:t>
            </a:r>
            <a:r>
              <a:rPr lang="en-US" sz="1400" dirty="0">
                <a:solidFill>
                  <a:srgbClr val="000000"/>
                </a:solidFill>
                <a:latin typeface="Arial" panose="020B0604020202020204" pitchFamily="34" charset="0"/>
              </a:rPr>
              <a:t>（...）</a:t>
            </a:r>
          </a:p>
          <a:p>
            <a:r>
              <a:rPr lang="zh-CN" altLang="en-US" sz="1400" dirty="0" smtClean="0">
                <a:solidFill>
                  <a:srgbClr val="000000"/>
                </a:solidFill>
                <a:latin typeface="Arial" panose="020B0604020202020204" pitchFamily="34" charset="0"/>
              </a:rPr>
              <a:t>以</a:t>
            </a:r>
            <a:r>
              <a:rPr lang="zh-CN" altLang="en-US" sz="1400" dirty="0">
                <a:solidFill>
                  <a:srgbClr val="000000"/>
                </a:solidFill>
                <a:latin typeface="Arial" panose="020B0604020202020204" pitchFamily="34" charset="0"/>
              </a:rPr>
              <a:t>上代码可以获取某个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下的所有支持的</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这里和下面都特指</a:t>
            </a:r>
            <a:r>
              <a:rPr lang="en-US" sz="1400" dirty="0">
                <a:solidFill>
                  <a:srgbClr val="000000"/>
                </a:solidFill>
                <a:latin typeface="Arial" panose="020B0604020202020204" pitchFamily="34" charset="0"/>
              </a:rPr>
              <a:t>compute device，</a:t>
            </a:r>
            <a:r>
              <a:rPr lang="zh-CN" altLang="en-US" sz="1400" dirty="0">
                <a:solidFill>
                  <a:srgbClr val="000000"/>
                </a:solidFill>
                <a:latin typeface="Arial" panose="020B0604020202020204" pitchFamily="34" charset="0"/>
              </a:rPr>
              <a:t>因为在</a:t>
            </a:r>
            <a:r>
              <a:rPr lang="en-US" sz="1400" dirty="0">
                <a:solidFill>
                  <a:srgbClr val="000000"/>
                </a:solidFill>
                <a:latin typeface="Arial" panose="020B0604020202020204" pitchFamily="34" charset="0"/>
              </a:rPr>
              <a:t>pc</a:t>
            </a:r>
            <a:r>
              <a:rPr lang="zh-CN" altLang="en-US" sz="1400" dirty="0">
                <a:solidFill>
                  <a:srgbClr val="000000"/>
                </a:solidFill>
                <a:latin typeface="Arial" panose="020B0604020202020204" pitchFamily="34" charset="0"/>
              </a:rPr>
              <a:t>下</a:t>
            </a:r>
            <a:r>
              <a:rPr lang="en-US" sz="1400" dirty="0">
                <a:solidFill>
                  <a:srgbClr val="000000"/>
                </a:solidFill>
                <a:latin typeface="Arial" panose="020B0604020202020204" pitchFamily="34" charset="0"/>
              </a:rPr>
              <a:t>host device</a:t>
            </a:r>
            <a:r>
              <a:rPr lang="zh-CN" altLang="en-US" sz="1400" dirty="0">
                <a:solidFill>
                  <a:srgbClr val="000000"/>
                </a:solidFill>
                <a:latin typeface="Arial" panose="020B0604020202020204" pitchFamily="34" charset="0"/>
              </a:rPr>
              <a:t>一定是你的</a:t>
            </a:r>
            <a:r>
              <a:rPr lang="en-US"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了）</a:t>
            </a:r>
          </a:p>
          <a:p>
            <a:r>
              <a:rPr lang="zh-CN" altLang="en-US" sz="1400" dirty="0">
                <a:solidFill>
                  <a:srgbClr val="000000"/>
                </a:solidFill>
                <a:latin typeface="Arial" panose="020B0604020202020204" pitchFamily="34" charset="0"/>
              </a:rPr>
              <a:t> 这些有助于你判断用哪个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的计算能力更强</a:t>
            </a:r>
            <a:endParaRPr lang="zh-CN" altLang="en-US" sz="1400" b="0" i="0" dirty="0">
              <a:solidFill>
                <a:srgbClr val="000000"/>
              </a:solidFill>
              <a:effectLst/>
              <a:latin typeface="Arial" panose="020B0604020202020204" pitchFamily="34"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3. </a:t>
            </a:r>
            <a:r>
              <a:rPr lang="zh-CN" altLang="en-US" sz="1400" dirty="0" smtClean="0">
                <a:solidFill>
                  <a:srgbClr val="000000"/>
                </a:solidFill>
                <a:latin typeface="Arial" panose="020B0604020202020204" pitchFamily="34" charset="0"/>
              </a:rPr>
              <a:t>选</a:t>
            </a:r>
            <a:r>
              <a:rPr lang="zh-CN" altLang="en-US" sz="1400" dirty="0">
                <a:solidFill>
                  <a:srgbClr val="000000"/>
                </a:solidFill>
                <a:latin typeface="Arial" panose="020B0604020202020204" pitchFamily="34" charset="0"/>
              </a:rPr>
              <a:t>定一个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创建</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设备上下文）</a:t>
            </a: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set property with certain platform </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 prop[] = { CL_CONTEXT_PLATFORM, </a:t>
            </a:r>
            <a:r>
              <a:rPr lang="en-US" sz="1400" dirty="0" err="1">
                <a:solidFill>
                  <a:srgbClr val="000000"/>
                </a:solidFill>
                <a:latin typeface="Arial" panose="020B0604020202020204" pitchFamily="34" charset="0"/>
              </a:rPr>
              <a:t>reinterpret_cast</a:t>
            </a:r>
            <a:r>
              <a:rPr lang="en-US" sz="1400" dirty="0">
                <a:solidFill>
                  <a:srgbClr val="000000"/>
                </a:solidFill>
                <a:latin typeface="Arial" panose="020B0604020202020204" pitchFamily="34" charset="0"/>
              </a:rPr>
              <a:t>&lt;</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&gt;(platforms[0]), 0 };</a:t>
            </a:r>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cl_context</a:t>
            </a:r>
            <a:r>
              <a:rPr lang="en-US" sz="1400" dirty="0">
                <a:solidFill>
                  <a:srgbClr val="000000"/>
                </a:solidFill>
                <a:latin typeface="Arial" panose="020B0604020202020204" pitchFamily="34" charset="0"/>
              </a:rPr>
              <a:t> context = </a:t>
            </a:r>
            <a:r>
              <a:rPr lang="en-US" sz="1400" dirty="0" err="1">
                <a:solidFill>
                  <a:srgbClr val="000000"/>
                </a:solidFill>
                <a:latin typeface="Arial" panose="020B0604020202020204" pitchFamily="34" charset="0"/>
              </a:rPr>
              <a:t>clCreateContextFromType</a:t>
            </a:r>
            <a:r>
              <a:rPr lang="en-US" sz="1400" dirty="0">
                <a:solidFill>
                  <a:srgbClr val="000000"/>
                </a:solidFill>
                <a:latin typeface="Arial" panose="020B0604020202020204" pitchFamily="34" charset="0"/>
              </a:rPr>
              <a:t>(prop, CL_DEVICE_TYPE_ALL, NULL, NULL, &amp;err);</a:t>
            </a:r>
          </a:p>
          <a:p>
            <a:r>
              <a:rPr lang="zh-CN" altLang="en-US" sz="1400" dirty="0" smtClean="0">
                <a:solidFill>
                  <a:srgbClr val="000000"/>
                </a:solidFill>
                <a:latin typeface="Arial" panose="020B0604020202020204" pitchFamily="34" charset="0"/>
              </a:rPr>
              <a:t>上</a:t>
            </a:r>
            <a:r>
              <a:rPr lang="zh-CN" altLang="en-US" sz="1400" dirty="0">
                <a:solidFill>
                  <a:srgbClr val="000000"/>
                </a:solidFill>
                <a:latin typeface="Arial" panose="020B0604020202020204" pitchFamily="34" charset="0"/>
              </a:rPr>
              <a:t>面代码首先使用你选定的那个</a:t>
            </a:r>
            <a:r>
              <a:rPr lang="en-US" sz="1400" dirty="0" err="1">
                <a:solidFill>
                  <a:srgbClr val="000000"/>
                </a:solidFill>
                <a:latin typeface="Arial" panose="020B0604020202020204" pitchFamily="34" charset="0"/>
              </a:rPr>
              <a:t>paltform</a:t>
            </a:r>
            <a:r>
              <a:rPr lang="zh-CN" altLang="en-US" sz="1400" dirty="0">
                <a:solidFill>
                  <a:srgbClr val="000000"/>
                </a:solidFill>
                <a:latin typeface="Arial" panose="020B0604020202020204" pitchFamily="34" charset="0"/>
              </a:rPr>
              <a:t>设置</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属性，然后利用这个属性创建</a:t>
            </a:r>
            <a:r>
              <a:rPr lang="en-US" sz="1400" dirty="0" err="1">
                <a:solidFill>
                  <a:srgbClr val="000000"/>
                </a:solidFill>
                <a:latin typeface="Arial" panose="020B0604020202020204" pitchFamily="34" charset="0"/>
              </a:rPr>
              <a:t>context。context</a:t>
            </a:r>
            <a:r>
              <a:rPr lang="zh-CN" altLang="en-US" sz="1400" dirty="0">
                <a:solidFill>
                  <a:srgbClr val="000000"/>
                </a:solidFill>
                <a:latin typeface="Arial" panose="020B0604020202020204" pitchFamily="34" charset="0"/>
              </a:rPr>
              <a:t>被成功创建好之后，你的</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工作环境就等于被搭建出来了，</a:t>
            </a:r>
            <a:r>
              <a:rPr lang="en-US" sz="1400" dirty="0">
                <a:solidFill>
                  <a:srgbClr val="000000"/>
                </a:solidFill>
                <a:latin typeface="Arial" panose="020B0604020202020204" pitchFamily="34" charset="0"/>
              </a:rPr>
              <a:t>CL_DEVICE_TYPE_ALL</a:t>
            </a:r>
            <a:r>
              <a:rPr lang="zh-CN" altLang="en-US" sz="1400" dirty="0">
                <a:solidFill>
                  <a:srgbClr val="000000"/>
                </a:solidFill>
                <a:latin typeface="Arial" panose="020B0604020202020204" pitchFamily="34" charset="0"/>
              </a:rPr>
              <a:t>意味着你把这个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下所有支持的设备都连接进入这个</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作为</a:t>
            </a:r>
            <a:r>
              <a:rPr lang="en-US" sz="1400" dirty="0">
                <a:solidFill>
                  <a:srgbClr val="000000"/>
                </a:solidFill>
                <a:latin typeface="Arial" panose="020B0604020202020204" pitchFamily="34" charset="0"/>
              </a:rPr>
              <a:t>compute device。</a:t>
            </a:r>
            <a:endParaRPr lang="en-US" sz="1400" b="0" i="0" dirty="0">
              <a:solidFill>
                <a:srgbClr val="000000"/>
              </a:solidFill>
              <a:effectLst/>
              <a:latin typeface="Arial" panose="020B0604020202020204" pitchFamily="34"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4. </a:t>
            </a:r>
            <a:r>
              <a:rPr lang="zh-CN" altLang="en-US" sz="1400" dirty="0" smtClean="0">
                <a:solidFill>
                  <a:srgbClr val="000000"/>
                </a:solidFill>
                <a:latin typeface="Arial" panose="020B0604020202020204" pitchFamily="34" charset="0"/>
              </a:rPr>
              <a:t>为</a:t>
            </a:r>
            <a:r>
              <a:rPr lang="zh-CN" altLang="en-US" sz="1400" dirty="0">
                <a:solidFill>
                  <a:srgbClr val="000000"/>
                </a:solidFill>
                <a:latin typeface="Arial" panose="020B0604020202020204" pitchFamily="34" charset="0"/>
              </a:rPr>
              <a:t>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创建</a:t>
            </a:r>
            <a:r>
              <a:rPr lang="en-US" sz="1400" dirty="0" err="1">
                <a:solidFill>
                  <a:srgbClr val="000000"/>
                </a:solidFill>
                <a:latin typeface="Arial" panose="020B0604020202020204" pitchFamily="34" charset="0"/>
              </a:rPr>
              <a:t>commandQueue。command</a:t>
            </a:r>
            <a:r>
              <a:rPr lang="en-US" sz="1400" dirty="0">
                <a:solidFill>
                  <a:srgbClr val="000000"/>
                </a:solidFill>
                <a:latin typeface="Arial" panose="020B0604020202020204" pitchFamily="34" charset="0"/>
              </a:rPr>
              <a:t> queue</a:t>
            </a:r>
            <a:r>
              <a:rPr lang="zh-CN" altLang="en-US" sz="1400" dirty="0">
                <a:solidFill>
                  <a:srgbClr val="000000"/>
                </a:solidFill>
                <a:latin typeface="Arial" panose="020B0604020202020204" pitchFamily="34" charset="0"/>
              </a:rPr>
              <a:t>是像每个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发送指令的信使。</a:t>
            </a:r>
          </a:p>
          <a:p>
            <a:r>
              <a:rPr lang="zh-CN" alt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cqueue</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i</a:t>
            </a:r>
            <a:r>
              <a:rPr lang="en-US" sz="1400" dirty="0">
                <a:solidFill>
                  <a:srgbClr val="000000"/>
                </a:solidFill>
                <a:latin typeface="Arial" panose="020B0604020202020204" pitchFamily="34" charset="0"/>
              </a:rPr>
              <a:t>] = </a:t>
            </a:r>
            <a:r>
              <a:rPr lang="en-US" sz="1400" dirty="0" err="1">
                <a:solidFill>
                  <a:srgbClr val="000000"/>
                </a:solidFill>
                <a:latin typeface="Arial" panose="020B0604020202020204" pitchFamily="34" charset="0"/>
              </a:rPr>
              <a:t>clCreateCommandQueue</a:t>
            </a:r>
            <a:r>
              <a:rPr lang="en-US" sz="1400" dirty="0">
                <a:solidFill>
                  <a:srgbClr val="000000"/>
                </a:solidFill>
                <a:latin typeface="Arial" panose="020B0604020202020204" pitchFamily="34" charset="0"/>
              </a:rPr>
              <a:t>(context, did[0], 0, 0);</a:t>
            </a:r>
            <a:endParaRPr lang="en-US" sz="1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4154616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Joule</a:t>
            </a:r>
            <a:endParaRPr lang="en-US" dirty="0"/>
          </a:p>
        </p:txBody>
      </p:sp>
    </p:spTree>
    <p:extLst>
      <p:ext uri="{BB962C8B-B14F-4D97-AF65-F5344CB8AC3E}">
        <p14:creationId xmlns:p14="http://schemas.microsoft.com/office/powerpoint/2010/main" val="1214292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panose="020B0604020202020204" pitchFamily="34" charset="0"/>
              </a:rPr>
              <a:t>5. </a:t>
            </a:r>
            <a:r>
              <a:rPr lang="zh-CN" altLang="en-US" sz="1200" dirty="0" smtClean="0">
                <a:solidFill>
                  <a:srgbClr val="000000"/>
                </a:solidFill>
                <a:latin typeface="Arial" panose="020B0604020202020204" pitchFamily="34" charset="0"/>
              </a:rPr>
              <a:t>进</a:t>
            </a:r>
            <a:r>
              <a:rPr lang="zh-CN" altLang="en-US" sz="1200" dirty="0">
                <a:solidFill>
                  <a:srgbClr val="000000"/>
                </a:solidFill>
                <a:latin typeface="Arial" panose="020B0604020202020204" pitchFamily="34" charset="0"/>
              </a:rPr>
              <a:t>入真正在</a:t>
            </a:r>
            <a:r>
              <a:rPr lang="en-US" sz="1200" dirty="0">
                <a:solidFill>
                  <a:srgbClr val="000000"/>
                </a:solidFill>
                <a:latin typeface="Arial" panose="020B0604020202020204" pitchFamily="34" charset="0"/>
              </a:rPr>
              <a:t>device run code</a:t>
            </a:r>
            <a:r>
              <a:rPr lang="zh-CN" altLang="en-US" sz="1200" dirty="0">
                <a:solidFill>
                  <a:srgbClr val="000000"/>
                </a:solidFill>
                <a:latin typeface="Arial" panose="020B0604020202020204" pitchFamily="34" charset="0"/>
              </a:rPr>
              <a:t>的阶段：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函数的准备</a:t>
            </a:r>
          </a:p>
          <a:p>
            <a:r>
              <a:rPr lang="zh-CN" altLang="en-US" sz="1200" dirty="0">
                <a:solidFill>
                  <a:srgbClr val="000000"/>
                </a:solidFill>
                <a:latin typeface="Arial" panose="020B0604020202020204" pitchFamily="34" charset="0"/>
              </a:rPr>
              <a:t>    首先准备你的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如果有过</a:t>
            </a:r>
            <a:r>
              <a:rPr lang="en-US" sz="1200" dirty="0" err="1">
                <a:solidFill>
                  <a:srgbClr val="000000"/>
                </a:solidFill>
                <a:latin typeface="Arial" panose="020B0604020202020204" pitchFamily="34" charset="0"/>
              </a:rPr>
              <a:t>shader</a:t>
            </a:r>
            <a:r>
              <a:rPr lang="zh-CN" altLang="en-US" sz="1200" dirty="0">
                <a:solidFill>
                  <a:srgbClr val="000000"/>
                </a:solidFill>
                <a:latin typeface="Arial" panose="020B0604020202020204" pitchFamily="34" charset="0"/>
              </a:rPr>
              <a:t>编程经验的人可能会比较熟悉，这里面你需要把在每个</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上</a:t>
            </a:r>
            <a:r>
              <a:rPr lang="en-US" sz="1200" dirty="0">
                <a:solidFill>
                  <a:srgbClr val="000000"/>
                </a:solidFill>
                <a:latin typeface="Arial" panose="020B0604020202020204" pitchFamily="34" charset="0"/>
              </a:rPr>
              <a:t>run</a:t>
            </a:r>
            <a:r>
              <a:rPr lang="zh-CN" altLang="en-US" sz="1200" dirty="0">
                <a:solidFill>
                  <a:srgbClr val="000000"/>
                </a:solidFill>
                <a:latin typeface="Arial" panose="020B0604020202020204" pitchFamily="34" charset="0"/>
              </a:rPr>
              <a:t>的那个函数写成一段二进制字符串，通常我们实现方法是写成单独的一个文件（扩展名随意），然后在程序中使用的时候二进制读入这个文件。</a:t>
            </a:r>
          </a:p>
          <a:p>
            <a:r>
              <a:rPr lang="zh-CN" altLang="en-US" sz="1200" dirty="0">
                <a:solidFill>
                  <a:srgbClr val="000000"/>
                </a:solidFill>
                <a:latin typeface="Arial" panose="020B0604020202020204" pitchFamily="34" charset="0"/>
              </a:rPr>
              <a:t>   例如本例的数组相加的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p>
          <a:p>
            <a:r>
              <a:rPr lang="en-US" sz="1200" dirty="0">
                <a:solidFill>
                  <a:srgbClr val="000000"/>
                </a:solidFill>
                <a:latin typeface="Arial" panose="020B0604020202020204" pitchFamily="34" charset="0"/>
              </a:rPr>
              <a:t> __kernel void adder(__global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a, 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b, __global float* result)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get_global_id</a:t>
            </a:r>
            <a:r>
              <a:rPr lang="en-US" sz="1200" dirty="0">
                <a:solidFill>
                  <a:srgbClr val="000000"/>
                </a:solidFill>
                <a:latin typeface="Arial" panose="020B0604020202020204" pitchFamily="34" charset="0"/>
              </a:rPr>
              <a:t>(0);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result[</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p>
          <a:p>
            <a:r>
              <a:rPr lang="zh-CN" altLang="en-US" sz="1200" dirty="0">
                <a:solidFill>
                  <a:srgbClr val="000000"/>
                </a:solidFill>
                <a:latin typeface="Arial" panose="020B0604020202020204" pitchFamily="34" charset="0"/>
              </a:rPr>
              <a:t>具体的限定符和函数我们后面会分析，但是这段代码的大意是获取当前</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的索引</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然后两个数组</a:t>
            </a:r>
            <a:r>
              <a:rPr lang="en-US" sz="1200" dirty="0" err="1">
                <a:solidFill>
                  <a:srgbClr val="000000"/>
                </a:solidFill>
                <a:latin typeface="Arial" panose="020B0604020202020204" pitchFamily="34" charset="0"/>
              </a:rPr>
              <a:t>idx</a:t>
            </a:r>
            <a:r>
              <a:rPr lang="zh-CN" altLang="en-US" sz="1200" dirty="0">
                <a:solidFill>
                  <a:srgbClr val="000000"/>
                </a:solidFill>
                <a:latin typeface="Arial" panose="020B0604020202020204" pitchFamily="34" charset="0"/>
              </a:rPr>
              <a:t>上的成员相加后存储在一个</a:t>
            </a:r>
            <a:r>
              <a:rPr lang="en-US" sz="1200" dirty="0" err="1">
                <a:solidFill>
                  <a:srgbClr val="000000"/>
                </a:solidFill>
                <a:latin typeface="Arial" panose="020B0604020202020204" pitchFamily="34" charset="0"/>
              </a:rPr>
              <a:t>buf</a:t>
            </a:r>
            <a:r>
              <a:rPr lang="zh-CN" altLang="en-US" sz="1200" dirty="0">
                <a:solidFill>
                  <a:srgbClr val="000000"/>
                </a:solidFill>
                <a:latin typeface="Arial" panose="020B0604020202020204" pitchFamily="34" charset="0"/>
              </a:rPr>
              <a:t>上。这段代码会尽可能并行的在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上跑。</a:t>
            </a:r>
          </a:p>
          <a:p>
            <a:r>
              <a:rPr lang="zh-CN" altLang="en-US" sz="1200" dirty="0">
                <a:solidFill>
                  <a:srgbClr val="000000"/>
                </a:solidFill>
                <a:latin typeface="Arial" panose="020B0604020202020204" pitchFamily="34" charset="0"/>
              </a:rPr>
              <a:t> </a:t>
            </a:r>
          </a:p>
          <a:p>
            <a:r>
              <a:rPr lang="zh-CN" altLang="en-US" sz="1200" dirty="0">
                <a:solidFill>
                  <a:srgbClr val="000000"/>
                </a:solidFill>
                <a:latin typeface="Arial" panose="020B0604020202020204" pitchFamily="34" charset="0"/>
              </a:rPr>
              <a:t>把上面那个文件命名为</a:t>
            </a:r>
            <a:r>
              <a:rPr lang="en-US" sz="1200" dirty="0">
                <a:solidFill>
                  <a:srgbClr val="000000"/>
                </a:solidFill>
                <a:latin typeface="Arial" panose="020B0604020202020204" pitchFamily="34" charset="0"/>
              </a:rPr>
              <a:t>kernal1.cl</a:t>
            </a:r>
          </a:p>
          <a:p>
            <a:r>
              <a:rPr lang="en-US" sz="1200" dirty="0">
                <a:solidFill>
                  <a:srgbClr val="000000"/>
                </a:solidFill>
                <a:latin typeface="Arial" panose="020B0604020202020204" pitchFamily="34" charset="0"/>
              </a:rPr>
              <a:t> </a:t>
            </a:r>
          </a:p>
          <a:p>
            <a:r>
              <a:rPr lang="zh-CN" altLang="en-US" sz="1200" dirty="0">
                <a:solidFill>
                  <a:srgbClr val="000000"/>
                </a:solidFill>
                <a:latin typeface="Arial" panose="020B0604020202020204" pitchFamily="34" charset="0"/>
              </a:rPr>
              <a:t>然后在程序中读入它到字符串中（通常你可以为这个步骤写一个工具函数）</a:t>
            </a:r>
          </a:p>
          <a:p>
            <a:r>
              <a:rPr lang="en-US" sz="1200" dirty="0" err="1">
                <a:solidFill>
                  <a:srgbClr val="000000"/>
                </a:solidFill>
                <a:latin typeface="Arial" panose="020B0604020202020204" pitchFamily="34" charset="0"/>
              </a:rPr>
              <a:t>ifstream</a:t>
            </a:r>
            <a:r>
              <a:rPr lang="en-US" sz="1200" dirty="0">
                <a:solidFill>
                  <a:srgbClr val="000000"/>
                </a:solidFill>
                <a:latin typeface="Arial" panose="020B0604020202020204" pitchFamily="34" charset="0"/>
              </a:rPr>
              <a:t> in(_T("kernal11.cl"),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::binary);</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if(!</a:t>
            </a:r>
            <a:r>
              <a:rPr lang="en-US" sz="1200" dirty="0" err="1">
                <a:solidFill>
                  <a:srgbClr val="000000"/>
                </a:solidFill>
                <a:latin typeface="Arial" panose="020B0604020202020204" pitchFamily="34" charset="0"/>
              </a:rPr>
              <a:t>in.good</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return 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p>
          <a:p>
            <a:r>
              <a:rPr lang="en-US" sz="1200" dirty="0">
                <a:solidFill>
                  <a:srgbClr val="000000"/>
                </a:solidFill>
                <a:latin typeface="Arial" panose="020B0604020202020204" pitchFamily="34" charset="0"/>
              </a:rPr>
              <a:t> // get file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::end);</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length = </a:t>
            </a:r>
            <a:r>
              <a:rPr lang="en-US" sz="1200" dirty="0" err="1">
                <a:solidFill>
                  <a:srgbClr val="000000"/>
                </a:solidFill>
                <a:latin typeface="Arial" panose="020B0604020202020204" pitchFamily="34" charset="0"/>
              </a:rPr>
              <a:t>in.tellg</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::beg);</a:t>
            </a:r>
          </a:p>
          <a:p>
            <a:r>
              <a:rPr lang="en-US" sz="1200" dirty="0">
                <a:solidFill>
                  <a:srgbClr val="000000"/>
                </a:solidFill>
                <a:latin typeface="Arial" panose="020B0604020202020204" pitchFamily="34" charset="0"/>
              </a:rPr>
              <a:t> // read program source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::vector&lt;char&gt; data(length + 1);</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in.read</a:t>
            </a:r>
            <a:r>
              <a:rPr lang="en-US" sz="1200" dirty="0">
                <a:solidFill>
                  <a:srgbClr val="000000"/>
                </a:solidFill>
                <a:latin typeface="Arial" panose="020B0604020202020204" pitchFamily="34" charset="0"/>
              </a:rPr>
              <a:t>(&amp;data[0],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data[length] = 0;</a:t>
            </a:r>
          </a:p>
          <a:p>
            <a:r>
              <a:rPr lang="en-US" sz="1200" dirty="0">
                <a:solidFill>
                  <a:srgbClr val="000000"/>
                </a:solidFill>
                <a:latin typeface="Arial" panose="020B0604020202020204" pitchFamily="34" charset="0"/>
              </a:rPr>
              <a:t> // create and build program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char* source = &amp;data[0];</a:t>
            </a:r>
          </a:p>
          <a:p>
            <a:r>
              <a:rPr lang="en-US" sz="1200" dirty="0">
                <a:solidFill>
                  <a:srgbClr val="000000"/>
                </a:solidFill>
                <a:latin typeface="Arial" panose="020B0604020202020204" pitchFamily="34" charset="0"/>
              </a:rPr>
              <a:t> </a:t>
            </a:r>
          </a:p>
          <a:p>
            <a:r>
              <a:rPr lang="zh-CN" altLang="en-US" sz="1200" dirty="0">
                <a:solidFill>
                  <a:srgbClr val="000000"/>
                </a:solidFill>
                <a:latin typeface="Arial" panose="020B0604020202020204" pitchFamily="34" charset="0"/>
              </a:rPr>
              <a:t>这样我们的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就装进</a:t>
            </a:r>
            <a:r>
              <a:rPr lang="en-US" sz="1200" dirty="0">
                <a:solidFill>
                  <a:srgbClr val="000000"/>
                </a:solidFill>
                <a:latin typeface="Arial" panose="020B0604020202020204" pitchFamily="34" charset="0"/>
              </a:rPr>
              <a:t>char* source</a:t>
            </a:r>
            <a:r>
              <a:rPr lang="zh-CN" altLang="en-US" sz="1200" dirty="0">
                <a:solidFill>
                  <a:srgbClr val="000000"/>
                </a:solidFill>
                <a:latin typeface="Arial" panose="020B0604020202020204" pitchFamily="34" charset="0"/>
              </a:rPr>
              <a:t>里面了。</a:t>
            </a:r>
            <a:endParaRPr lang="zh-CN" altLang="en-US" sz="1200" b="0" i="0" dirty="0">
              <a:solidFill>
                <a:srgbClr val="000000"/>
              </a:solidFill>
              <a:effectLst/>
              <a:latin typeface="Arial" panose="020B0604020202020204" pitchFamily="34"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6. </a:t>
            </a:r>
            <a:r>
              <a:rPr lang="zh-CN" altLang="en-US" sz="1400" dirty="0" smtClean="0">
                <a:solidFill>
                  <a:srgbClr val="000000"/>
                </a:solidFill>
                <a:latin typeface="Arial" panose="020B0604020202020204" pitchFamily="34" charset="0"/>
              </a:rPr>
              <a:t>从</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code </a:t>
            </a:r>
            <a:r>
              <a:rPr lang="zh-CN" altLang="en-US" sz="1400" dirty="0">
                <a:solidFill>
                  <a:srgbClr val="000000"/>
                </a:solidFill>
                <a:latin typeface="Arial" panose="020B0604020202020204" pitchFamily="34" charset="0"/>
              </a:rPr>
              <a:t>到</a:t>
            </a:r>
            <a:r>
              <a:rPr lang="en-US" sz="1400" dirty="0">
                <a:solidFill>
                  <a:srgbClr val="000000"/>
                </a:solidFill>
                <a:latin typeface="Arial" panose="020B0604020202020204" pitchFamily="34" charset="0"/>
              </a:rPr>
              <a:t>program</a:t>
            </a:r>
          </a:p>
          <a:p>
            <a:r>
              <a:rPr lang="en-US" sz="1400" dirty="0" smtClean="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中代表了程序中所用到的所有</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函数及其使用的函数，是</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上代码的抽象表示，我们需要把上面的</a:t>
            </a:r>
            <a:r>
              <a:rPr lang="en-US" sz="1400" dirty="0">
                <a:solidFill>
                  <a:srgbClr val="000000"/>
                </a:solidFill>
                <a:latin typeface="Arial" panose="020B0604020202020204" pitchFamily="34" charset="0"/>
              </a:rPr>
              <a:t>char* source</a:t>
            </a:r>
            <a:r>
              <a:rPr lang="zh-CN" altLang="en-US" sz="1400" dirty="0">
                <a:solidFill>
                  <a:srgbClr val="000000"/>
                </a:solidFill>
                <a:latin typeface="Arial" panose="020B0604020202020204" pitchFamily="34" charset="0"/>
              </a:rPr>
              <a:t>转化成</a:t>
            </a:r>
            <a:r>
              <a:rPr lang="en-US" sz="1400" dirty="0">
                <a:solidFill>
                  <a:srgbClr val="000000"/>
                </a:solidFill>
                <a:latin typeface="Arial" panose="020B0604020202020204" pitchFamily="34" charset="0"/>
              </a:rPr>
              <a:t>program：</a:t>
            </a:r>
          </a:p>
          <a:p>
            <a:r>
              <a:rPr lang="en-US" sz="1400" dirty="0">
                <a:solidFill>
                  <a:srgbClr val="000000"/>
                </a:solidFill>
                <a:latin typeface="Arial" panose="020B0604020202020204" pitchFamily="34" charset="0"/>
              </a:rPr>
              <a:t> </a:t>
            </a:r>
          </a:p>
          <a:p>
            <a:r>
              <a:rPr lang="en-US" sz="1400" dirty="0" err="1">
                <a:solidFill>
                  <a:srgbClr val="000000"/>
                </a:solidFill>
                <a:latin typeface="Arial" panose="020B0604020202020204" pitchFamily="34" charset="0"/>
              </a:rPr>
              <a:t>cl_program</a:t>
            </a:r>
            <a:r>
              <a:rPr lang="en-US" sz="1400" dirty="0">
                <a:solidFill>
                  <a:srgbClr val="000000"/>
                </a:solidFill>
                <a:latin typeface="Arial" panose="020B0604020202020204" pitchFamily="34" charset="0"/>
              </a:rPr>
              <a:t> program = </a:t>
            </a:r>
            <a:r>
              <a:rPr lang="en-US" sz="1400" dirty="0" err="1">
                <a:solidFill>
                  <a:srgbClr val="000000"/>
                </a:solidFill>
                <a:latin typeface="Arial" panose="020B0604020202020204" pitchFamily="34" charset="0"/>
              </a:rPr>
              <a:t>clCreateProgramWithSource</a:t>
            </a:r>
            <a:r>
              <a:rPr lang="en-US" sz="1400" dirty="0">
                <a:solidFill>
                  <a:srgbClr val="000000"/>
                </a:solidFill>
                <a:latin typeface="Arial" panose="020B0604020202020204" pitchFamily="34" charset="0"/>
              </a:rPr>
              <a:t>(context, 1, &amp;source, 0, 0);</a:t>
            </a:r>
            <a:br>
              <a:rPr lang="en-US" sz="1400" dirty="0">
                <a:solidFill>
                  <a:srgbClr val="000000"/>
                </a:solidFill>
                <a:latin typeface="Arial" panose="020B0604020202020204" pitchFamily="34" charset="0"/>
              </a:rPr>
            </a:b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clBuildProgram</a:t>
            </a:r>
            <a:r>
              <a:rPr lang="en-US" sz="1400" dirty="0">
                <a:solidFill>
                  <a:srgbClr val="000000"/>
                </a:solidFill>
                <a:latin typeface="Arial" panose="020B0604020202020204" pitchFamily="34" charset="0"/>
              </a:rPr>
              <a:t>(program, 0, 0, 0, 0, 0)</a:t>
            </a:r>
          </a:p>
          <a:p>
            <a:r>
              <a:rPr lang="en-US" sz="1400" dirty="0">
                <a:solidFill>
                  <a:srgbClr val="000000"/>
                </a:solidFill>
                <a:latin typeface="Arial" panose="020B0604020202020204" pitchFamily="34" charset="0"/>
              </a:rPr>
              <a:t> </a:t>
            </a:r>
          </a:p>
          <a:p>
            <a:r>
              <a:rPr lang="zh-CN" altLang="en-US" sz="1400" dirty="0">
                <a:solidFill>
                  <a:srgbClr val="000000"/>
                </a:solidFill>
                <a:latin typeface="Arial" panose="020B0604020202020204" pitchFamily="34" charset="0"/>
              </a:rPr>
              <a:t>如上两句代码分别先从字符串的</a:t>
            </a:r>
            <a:r>
              <a:rPr lang="en-US" sz="1400" dirty="0">
                <a:solidFill>
                  <a:srgbClr val="000000"/>
                </a:solidFill>
                <a:latin typeface="Arial" panose="020B0604020202020204" pitchFamily="34" charset="0"/>
              </a:rPr>
              <a:t>source</a:t>
            </a:r>
            <a:r>
              <a:rPr lang="zh-CN" altLang="en-US" sz="1400" dirty="0">
                <a:solidFill>
                  <a:srgbClr val="000000"/>
                </a:solidFill>
                <a:latin typeface="Arial" panose="020B0604020202020204" pitchFamily="34" charset="0"/>
              </a:rPr>
              <a:t>创建一个</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它（我们说过</a:t>
            </a:r>
            <a:r>
              <a:rPr lang="en-US" sz="1400" dirty="0" err="1">
                <a:solidFill>
                  <a:srgbClr val="000000"/>
                </a:solidFill>
                <a:latin typeface="Arial" panose="020B0604020202020204" pitchFamily="34" charset="0"/>
              </a:rPr>
              <a:t>OpenCl</a:t>
            </a:r>
            <a:r>
              <a:rPr lang="zh-CN" altLang="en-US" sz="1400" dirty="0">
                <a:solidFill>
                  <a:srgbClr val="000000"/>
                </a:solidFill>
                <a:latin typeface="Arial" panose="020B0604020202020204" pitchFamily="34" charset="0"/>
              </a:rPr>
              <a:t>是一个动态编译的</a:t>
            </a:r>
            <a:r>
              <a:rPr lang="zh-CN" altLang="en-US" sz="1400" b="1" dirty="0">
                <a:solidFill>
                  <a:srgbClr val="DF3434"/>
                </a:solidFill>
                <a:latin typeface="Arial" panose="020B0604020202020204" pitchFamily="34" charset="0"/>
                <a:hlinkClick r:id="rId2" tooltip="大型网站架构知识库"/>
              </a:rPr>
              <a:t>架构</a:t>
            </a:r>
            <a:r>
              <a:rPr lang="zh-CN" altLang="en-US" sz="1400" dirty="0">
                <a:solidFill>
                  <a:srgbClr val="000000"/>
                </a:solidFill>
                <a:latin typeface="Arial" panose="020B0604020202020204" pitchFamily="34" charset="0"/>
              </a:rPr>
              <a:t>）</a:t>
            </a:r>
            <a:endParaRPr lang="zh-CN" altLang="en-US" sz="1400" b="0" i="0" dirty="0">
              <a:solidFill>
                <a:srgbClr val="000000"/>
              </a:solidFill>
              <a:effectLst/>
              <a:latin typeface="Arial" panose="020B0604020202020204" pitchFamily="34"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7. </a:t>
            </a:r>
            <a:r>
              <a:rPr lang="zh-CN" altLang="en-US" sz="1400" dirty="0" smtClean="0">
                <a:solidFill>
                  <a:srgbClr val="000000"/>
                </a:solidFill>
                <a:latin typeface="Arial" panose="020B0604020202020204" pitchFamily="34" charset="0"/>
              </a:rPr>
              <a:t>拿</a:t>
            </a:r>
            <a:r>
              <a:rPr lang="zh-CN" altLang="en-US" sz="1400" dirty="0">
                <a:solidFill>
                  <a:srgbClr val="000000"/>
                </a:solidFill>
                <a:latin typeface="Arial" panose="020B0604020202020204" pitchFamily="34" charset="0"/>
              </a:rPr>
              <a:t>到</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a:t>
            </a:r>
            <a:r>
              <a:rPr lang="zh-CN" altLang="en-US" sz="1400" dirty="0">
                <a:solidFill>
                  <a:srgbClr val="000000"/>
                </a:solidFill>
                <a:latin typeface="Arial" panose="020B0604020202020204" pitchFamily="34" charset="0"/>
              </a:rPr>
              <a:t>函数</a:t>
            </a:r>
          </a:p>
          <a:p>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是</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中对执行在一个最小粒度的</a:t>
            </a:r>
            <a:r>
              <a:rPr lang="en-US" sz="1400" dirty="0">
                <a:solidFill>
                  <a:srgbClr val="000000"/>
                </a:solidFill>
                <a:latin typeface="Arial" panose="020B0604020202020204" pitchFamily="34" charset="0"/>
              </a:rPr>
              <a:t>compute item</a:t>
            </a:r>
            <a:r>
              <a:rPr lang="zh-CN" altLang="en-US" sz="1400" dirty="0">
                <a:solidFill>
                  <a:srgbClr val="000000"/>
                </a:solidFill>
                <a:latin typeface="Arial" panose="020B0604020202020204" pitchFamily="34" charset="0"/>
              </a:rPr>
              <a:t>上的代码及参数的抽象（你可以理解成为</a:t>
            </a:r>
            <a:r>
              <a:rPr lang="en-US" sz="1400" dirty="0" err="1">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上的</a:t>
            </a:r>
            <a:r>
              <a:rPr lang="en-US" sz="1400" dirty="0">
                <a:solidFill>
                  <a:srgbClr val="000000"/>
                </a:solidFill>
                <a:latin typeface="Arial" panose="020B0604020202020204" pitchFamily="34" charset="0"/>
              </a:rPr>
              <a:t>main</a:t>
            </a:r>
            <a:r>
              <a:rPr lang="zh-CN" altLang="en-US" sz="1400" dirty="0">
                <a:solidFill>
                  <a:srgbClr val="000000"/>
                </a:solidFill>
                <a:latin typeface="Arial" panose="020B0604020202020204" pitchFamily="34" charset="0"/>
              </a:rPr>
              <a:t>函数）。</a:t>
            </a:r>
          </a:p>
          <a:p>
            <a:r>
              <a:rPr lang="zh-CN" altLang="en-US" sz="1400" dirty="0">
                <a:solidFill>
                  <a:srgbClr val="000000"/>
                </a:solidFill>
                <a:latin typeface="Arial" panose="020B0604020202020204" pitchFamily="34" charset="0"/>
              </a:rPr>
              <a:t>我们需要首先从前面</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好的</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里抽取我们要</a:t>
            </a:r>
            <a:r>
              <a:rPr lang="en-US" sz="1400" dirty="0">
                <a:solidFill>
                  <a:srgbClr val="000000"/>
                </a:solidFill>
                <a:latin typeface="Arial" panose="020B0604020202020204" pitchFamily="34" charset="0"/>
              </a:rPr>
              <a:t>run</a:t>
            </a:r>
            <a:r>
              <a:rPr lang="zh-CN" altLang="en-US" sz="1400" dirty="0">
                <a:solidFill>
                  <a:srgbClr val="000000"/>
                </a:solidFill>
                <a:latin typeface="Arial" panose="020B0604020202020204" pitchFamily="34" charset="0"/>
              </a:rPr>
              <a:t>的那个</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a:t>
            </a:r>
          </a:p>
          <a:p>
            <a:r>
              <a:rPr lang="en-US" sz="1400" dirty="0" err="1">
                <a:solidFill>
                  <a:srgbClr val="000000"/>
                </a:solidFill>
                <a:latin typeface="Arial" panose="020B0604020202020204" pitchFamily="34" charset="0"/>
              </a:rPr>
              <a:t>cl_kernel</a:t>
            </a:r>
            <a:r>
              <a:rPr lang="en-US" sz="1400" dirty="0">
                <a:solidFill>
                  <a:srgbClr val="000000"/>
                </a:solidFill>
                <a:latin typeface="Arial" panose="020B0604020202020204" pitchFamily="34" charset="0"/>
              </a:rPr>
              <a:t> adder = </a:t>
            </a:r>
            <a:r>
              <a:rPr lang="en-US" sz="1400" dirty="0" err="1">
                <a:solidFill>
                  <a:srgbClr val="000000"/>
                </a:solidFill>
                <a:latin typeface="Arial" panose="020B0604020202020204" pitchFamily="34" charset="0"/>
              </a:rPr>
              <a:t>clCreateKernel</a:t>
            </a:r>
            <a:r>
              <a:rPr lang="en-US" sz="1400" dirty="0">
                <a:solidFill>
                  <a:srgbClr val="000000"/>
                </a:solidFill>
                <a:latin typeface="Arial" panose="020B0604020202020204" pitchFamily="34" charset="0"/>
              </a:rPr>
              <a:t>(program, "adder", 0);</a:t>
            </a:r>
            <a:endParaRPr lang="en-US" sz="1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357764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panose="020B0604020202020204" pitchFamily="34" charset="0"/>
              </a:rPr>
              <a:t>8. </a:t>
            </a:r>
            <a:r>
              <a:rPr lang="zh-CN" altLang="en-US" sz="1200" dirty="0" smtClean="0">
                <a:solidFill>
                  <a:srgbClr val="000000"/>
                </a:solidFill>
                <a:latin typeface="Arial" panose="020B0604020202020204" pitchFamily="34" charset="0"/>
              </a:rPr>
              <a:t>准</a:t>
            </a:r>
            <a:r>
              <a:rPr lang="zh-CN" altLang="en-US" sz="1200" dirty="0">
                <a:solidFill>
                  <a:srgbClr val="000000"/>
                </a:solidFill>
                <a:latin typeface="Arial" panose="020B0604020202020204" pitchFamily="34" charset="0"/>
              </a:rPr>
              <a:t>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函数的参数</a:t>
            </a:r>
          </a:p>
          <a:p>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函数需要三个参数，分别是输入的两个数组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和一个输出的数组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这些</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都要一一创建准备好。</a:t>
            </a:r>
          </a:p>
          <a:p>
            <a:r>
              <a:rPr lang="zh-CN" altLang="en-US" sz="1200" dirty="0">
                <a:solidFill>
                  <a:srgbClr val="000000"/>
                </a:solidFill>
                <a:latin typeface="Arial" panose="020B0604020202020204" pitchFamily="34" charset="0"/>
              </a:rPr>
              <a:t>首先是输入的两个</a:t>
            </a:r>
            <a:r>
              <a:rPr lang="en-US" sz="1200" dirty="0">
                <a:solidFill>
                  <a:srgbClr val="000000"/>
                </a:solidFill>
                <a:latin typeface="Arial" panose="020B0604020202020204" pitchFamily="34" charset="0"/>
              </a:rPr>
              <a:t>mem</a:t>
            </a: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a(DATA_SIZE), b(DATA_SIZE)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0;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&lt; DATA_SIZE;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p>
          <a:p>
            <a:r>
              <a:rPr lang="en-US" sz="1200" dirty="0">
                <a:solidFill>
                  <a:srgbClr val="000000"/>
                </a:solidFill>
                <a:latin typeface="Arial" panose="020B0604020202020204" pitchFamily="34" charset="0"/>
              </a:rPr>
              <a:t> }</a:t>
            </a:r>
          </a:p>
          <a:p>
            <a:r>
              <a:rPr lang="en-US" sz="1200" dirty="0">
                <a:solidFill>
                  <a:srgbClr val="000000"/>
                </a:solidFill>
                <a:latin typeface="Arial" panose="020B0604020202020204" pitchFamily="34" charset="0"/>
              </a:rPr>
              <a:t>a</a:t>
            </a:r>
            <a:r>
              <a:rPr lang="zh-CN" altLang="en-US" sz="1200" dirty="0">
                <a:solidFill>
                  <a:srgbClr val="000000"/>
                </a:solidFill>
                <a:latin typeface="Arial" panose="020B0604020202020204" pitchFamily="34" charset="0"/>
              </a:rPr>
              <a:t>个</a:t>
            </a:r>
            <a:r>
              <a:rPr lang="en-US" sz="1200" dirty="0">
                <a:solidFill>
                  <a:srgbClr val="000000"/>
                </a:solidFill>
                <a:latin typeface="Arial" panose="020B0604020202020204" pitchFamily="34" charset="0"/>
              </a:rPr>
              <a:t>b</a:t>
            </a:r>
            <a:r>
              <a:rPr lang="zh-CN" altLang="en-US" sz="1200" dirty="0">
                <a:solidFill>
                  <a:srgbClr val="000000"/>
                </a:solidFill>
                <a:latin typeface="Arial" panose="020B0604020202020204" pitchFamily="34" charset="0"/>
              </a:rPr>
              <a:t>是我们要运算的两个输入数组（注意他们是在</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上的，或者说分配与你的主板内存）</a:t>
            </a:r>
          </a:p>
          <a:p>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计算的变量要位于</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的存储上（例如显卡的显存），这样才能快起来，所以首先要把内存搬家，把这部分输入数据从</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拷贝到</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上，代码如下：</a:t>
            </a: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&amp;a[0], NULL);</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&amp;b[0], NULL);</a:t>
            </a:r>
          </a:p>
          <a:p>
            <a:r>
              <a:rPr lang="zh-CN" altLang="en-US" sz="1200" dirty="0">
                <a:solidFill>
                  <a:srgbClr val="000000"/>
                </a:solidFill>
                <a:latin typeface="Arial" panose="020B0604020202020204" pitchFamily="34" charset="0"/>
              </a:rPr>
              <a:t>上面代码的含义是使用</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的指针来创建</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的只读</a:t>
            </a:r>
            <a:r>
              <a:rPr lang="en-US" sz="1200" dirty="0">
                <a:solidFill>
                  <a:srgbClr val="000000"/>
                </a:solidFill>
                <a:latin typeface="Arial" panose="020B0604020202020204" pitchFamily="34" charset="0"/>
              </a:rPr>
              <a:t>mem。</a:t>
            </a:r>
            <a:br>
              <a:rPr lang="en-US" sz="1200" dirty="0">
                <a:solidFill>
                  <a:srgbClr val="000000"/>
                </a:solidFill>
                <a:latin typeface="Arial" panose="020B0604020202020204" pitchFamily="34" charset="0"/>
              </a:rPr>
            </a:b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最后还要在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上分配保存结果的</a:t>
            </a:r>
            <a:r>
              <a:rPr lang="en-US" sz="1200" dirty="0">
                <a:solidFill>
                  <a:srgbClr val="000000"/>
                </a:solidFill>
                <a:latin typeface="Arial" panose="020B0604020202020204" pitchFamily="34" charset="0"/>
              </a:rPr>
              <a:t>mem</a:t>
            </a: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CL_MEM_WRITE_ONLY,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NULL, NULL);</a:t>
            </a:r>
          </a:p>
          <a:p>
            <a:r>
              <a:rPr lang="zh-CN" altLang="en-US" sz="1200" dirty="0">
                <a:solidFill>
                  <a:srgbClr val="000000"/>
                </a:solidFill>
                <a:latin typeface="Arial" panose="020B0604020202020204" pitchFamily="34" charset="0"/>
              </a:rPr>
              <a:t>这是直接在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上分配的。</a:t>
            </a:r>
          </a:p>
          <a:p>
            <a:r>
              <a:rPr lang="zh-CN" altLang="en-US" sz="1200" dirty="0">
                <a:solidFill>
                  <a:srgbClr val="000000"/>
                </a:solidFill>
                <a:latin typeface="Arial" panose="020B0604020202020204" pitchFamily="34" charset="0"/>
              </a:rPr>
              <a:t> </a:t>
            </a:r>
          </a:p>
          <a:p>
            <a:r>
              <a:rPr lang="zh-CN" altLang="en-US" sz="1200" dirty="0">
                <a:solidFill>
                  <a:srgbClr val="000000"/>
                </a:solidFill>
                <a:latin typeface="Arial" panose="020B0604020202020204" pitchFamily="34" charset="0"/>
              </a:rPr>
              <a:t>最后设置好</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的参数</a:t>
            </a:r>
          </a:p>
          <a:p>
            <a:r>
              <a:rPr lang="zh-CN" alt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1,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2,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b="0" i="0" dirty="0">
              <a:solidFill>
                <a:srgbClr val="000000"/>
              </a:solidFill>
              <a:effectLst/>
              <a:latin typeface="Arial" panose="020B0604020202020204" pitchFamily="34"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9. </a:t>
            </a:r>
            <a:r>
              <a:rPr lang="zh-CN" altLang="en-US" sz="1200" dirty="0" smtClean="0">
                <a:solidFill>
                  <a:srgbClr val="000000"/>
                </a:solidFill>
                <a:latin typeface="Arial" panose="020B0604020202020204" pitchFamily="34" charset="0"/>
              </a:rPr>
              <a:t>执</a:t>
            </a:r>
            <a:r>
              <a:rPr lang="zh-CN" altLang="en-US" sz="1200" dirty="0">
                <a:solidFill>
                  <a:srgbClr val="000000"/>
                </a:solidFill>
                <a:latin typeface="Arial" panose="020B0604020202020204" pitchFamily="34" charset="0"/>
              </a:rPr>
              <a:t>行</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a:t>
            </a:r>
          </a:p>
          <a:p>
            <a:r>
              <a:rPr lang="en-US" altLang="zh-CN" sz="1200" dirty="0">
                <a:solidFill>
                  <a:srgbClr val="000000"/>
                </a:solidFill>
                <a:latin typeface="Arial" panose="020B0604020202020204" pitchFamily="34" charset="0"/>
              </a:rPr>
              <a:t>err = </a:t>
            </a:r>
            <a:r>
              <a:rPr lang="en-US" altLang="zh-CN" sz="1200" dirty="0" err="1">
                <a:solidFill>
                  <a:srgbClr val="000000"/>
                </a:solidFill>
                <a:latin typeface="Arial" panose="020B0604020202020204" pitchFamily="34" charset="0"/>
              </a:rPr>
              <a:t>clEnqueueNDRangeKernel</a:t>
            </a:r>
            <a:r>
              <a:rPr lang="en-US" altLang="zh-CN" sz="1200" dirty="0">
                <a:solidFill>
                  <a:srgbClr val="000000"/>
                </a:solidFill>
                <a:latin typeface="Arial" panose="020B0604020202020204" pitchFamily="34" charset="0"/>
              </a:rPr>
              <a:t>(</a:t>
            </a:r>
            <a:r>
              <a:rPr lang="en-US" altLang="zh-CN" sz="1200" dirty="0" err="1">
                <a:solidFill>
                  <a:srgbClr val="000000"/>
                </a:solidFill>
                <a:latin typeface="Arial" panose="020B0604020202020204" pitchFamily="34" charset="0"/>
              </a:rPr>
              <a:t>cqueue</a:t>
            </a:r>
            <a:r>
              <a:rPr lang="en-US" altLang="zh-CN" sz="1200" dirty="0">
                <a:solidFill>
                  <a:srgbClr val="000000"/>
                </a:solidFill>
                <a:latin typeface="Arial" panose="020B0604020202020204" pitchFamily="34" charset="0"/>
              </a:rPr>
              <a:t>[0], adder, 1, 0, &amp;</a:t>
            </a:r>
            <a:r>
              <a:rPr lang="en-US" altLang="zh-CN" sz="1200" dirty="0" err="1">
                <a:solidFill>
                  <a:srgbClr val="000000"/>
                </a:solidFill>
                <a:latin typeface="Arial" panose="020B0604020202020204" pitchFamily="34" charset="0"/>
              </a:rPr>
              <a:t>work_size</a:t>
            </a:r>
            <a:r>
              <a:rPr lang="en-US" altLang="zh-CN" sz="1200" dirty="0">
                <a:solidFill>
                  <a:srgbClr val="000000"/>
                </a:solidFill>
                <a:latin typeface="Arial" panose="020B0604020202020204" pitchFamily="34" charset="0"/>
              </a:rPr>
              <a:t>, 0, 0, 0, 0);</a:t>
            </a:r>
          </a:p>
          <a:p>
            <a:r>
              <a:rPr lang="en-US" altLang="zh-CN" sz="1200" dirty="0">
                <a:solidFill>
                  <a:srgbClr val="000000"/>
                </a:solidFill>
                <a:latin typeface="Arial" panose="020B0604020202020204" pitchFamily="34" charset="0"/>
              </a:rPr>
              <a:t> </a:t>
            </a:r>
          </a:p>
          <a:p>
            <a:r>
              <a:rPr lang="zh-CN" altLang="en-US" sz="1200" dirty="0">
                <a:solidFill>
                  <a:srgbClr val="000000"/>
                </a:solidFill>
                <a:latin typeface="Arial" panose="020B0604020202020204" pitchFamily="34" charset="0"/>
              </a:rPr>
              <a:t>注意</a:t>
            </a:r>
            <a:r>
              <a:rPr lang="en-US" altLang="zh-CN"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函数的执行是异步的，这也是为了能让</a:t>
            </a:r>
            <a:r>
              <a:rPr lang="en-US" altLang="zh-CN" sz="1200" dirty="0" err="1">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可以与</a:t>
            </a:r>
            <a:r>
              <a:rPr lang="en-US" altLang="zh-CN" sz="1200" dirty="0" err="1">
                <a:solidFill>
                  <a:srgbClr val="000000"/>
                </a:solidFill>
                <a:latin typeface="Arial" panose="020B0604020202020204" pitchFamily="34" charset="0"/>
              </a:rPr>
              <a:t>gpu</a:t>
            </a:r>
            <a:r>
              <a:rPr lang="zh-CN" altLang="en-US" sz="1200" dirty="0">
                <a:solidFill>
                  <a:srgbClr val="000000"/>
                </a:solidFill>
                <a:latin typeface="Arial" panose="020B0604020202020204" pitchFamily="34" charset="0"/>
              </a:rPr>
              <a:t>同时做事（但是异步就涉及到设备间的同步、状态查询等，这是非常复杂的一部分，后面再说）</a:t>
            </a:r>
          </a:p>
          <a:p>
            <a:r>
              <a:rPr lang="zh-CN" altLang="en-US" sz="1200" dirty="0">
                <a:solidFill>
                  <a:srgbClr val="000000"/>
                </a:solidFill>
                <a:latin typeface="Arial" panose="020B0604020202020204" pitchFamily="34" charset="0"/>
              </a:rPr>
              <a:t>所以上面这个函数会立即返回，</a:t>
            </a:r>
            <a:r>
              <a:rPr lang="en-US" altLang="zh-CN" sz="1200" dirty="0" err="1">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的意思是往某个</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commoand</a:t>
            </a:r>
            <a:r>
              <a:rPr lang="en-US" altLang="zh-CN" sz="1200" dirty="0">
                <a:solidFill>
                  <a:srgbClr val="000000"/>
                </a:solidFill>
                <a:latin typeface="Arial" panose="020B0604020202020204" pitchFamily="34" charset="0"/>
              </a:rPr>
              <a:t> queue</a:t>
            </a:r>
            <a:r>
              <a:rPr lang="zh-CN" altLang="en-US" sz="1200" dirty="0">
                <a:solidFill>
                  <a:srgbClr val="000000"/>
                </a:solidFill>
                <a:latin typeface="Arial" panose="020B0604020202020204" pitchFamily="34" charset="0"/>
              </a:rPr>
              <a:t>里面推入一个</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函数让其执行，</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会按某个顺序执行它的</a:t>
            </a:r>
            <a:r>
              <a:rPr lang="en-US" altLang="zh-CN"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里面的指令，所以这个语句调用后，</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是否真的立即执行还要取决于它的</a:t>
            </a:r>
            <a:r>
              <a:rPr lang="en-US" altLang="zh-CN"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里面是否还有其他的指令。</a:t>
            </a:r>
            <a:endParaRPr lang="zh-CN" altLang="en-US" sz="1200" b="0" i="0" dirty="0">
              <a:solidFill>
                <a:srgbClr val="000000"/>
              </a:solidFill>
              <a:effectLst/>
              <a:latin typeface="Arial" panose="020B0604020202020204" pitchFamily="34"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10. </a:t>
            </a:r>
            <a:r>
              <a:rPr lang="zh-CN" altLang="en-US" sz="1200" dirty="0" smtClean="0">
                <a:solidFill>
                  <a:srgbClr val="000000"/>
                </a:solidFill>
                <a:latin typeface="Arial" panose="020B0604020202020204" pitchFamily="34" charset="0"/>
              </a:rPr>
              <a:t>将</a:t>
            </a:r>
            <a:r>
              <a:rPr lang="zh-CN" altLang="en-US" sz="1200" dirty="0">
                <a:solidFill>
                  <a:srgbClr val="000000"/>
                </a:solidFill>
                <a:latin typeface="Arial" panose="020B0604020202020204" pitchFamily="34" charset="0"/>
              </a:rPr>
              <a:t>结果拷回</a:t>
            </a:r>
            <a:r>
              <a:rPr lang="en-US" sz="1200" dirty="0">
                <a:solidFill>
                  <a:srgbClr val="000000"/>
                </a:solidFill>
                <a:latin typeface="Arial" panose="020B0604020202020204" pitchFamily="34" charset="0"/>
              </a:rPr>
              <a:t>CPU</a:t>
            </a:r>
          </a:p>
          <a:p>
            <a:r>
              <a:rPr lang="zh-CN" altLang="en-US" sz="1200" dirty="0" smtClean="0">
                <a:solidFill>
                  <a:srgbClr val="000000"/>
                </a:solidFill>
                <a:latin typeface="Arial" panose="020B0604020202020204" pitchFamily="34" charset="0"/>
              </a:rPr>
              <a:t>上</a:t>
            </a:r>
            <a:r>
              <a:rPr lang="zh-CN" altLang="en-US" sz="1200" dirty="0">
                <a:solidFill>
                  <a:srgbClr val="000000"/>
                </a:solidFill>
                <a:latin typeface="Arial" panose="020B0604020202020204" pitchFamily="34" charset="0"/>
              </a:rPr>
              <a:t>面执行后的结果是直接写在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的存储上，通常要在代码中继续使用，我们就需要把这个结果再拷回到</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的内存上，使用下面的代码：</a:t>
            </a: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res(DATA_SIZE)</a:t>
            </a:r>
          </a:p>
          <a:p>
            <a:r>
              <a:rPr lang="en-US" sz="1200" dirty="0" smtClean="0">
                <a:solidFill>
                  <a:srgbClr val="000000"/>
                </a:solidFill>
                <a:latin typeface="Arial" panose="020B0604020202020204" pitchFamily="34" charset="0"/>
              </a:rPr>
              <a:t>err </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clEnqueueReadBuffer</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CL_TRUE,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(float) * DATA_SIZE, &amp;res[0], 0, 0, 0);</a:t>
            </a:r>
          </a:p>
          <a:p>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的含义是往</a:t>
            </a:r>
            <a:r>
              <a:rPr lang="en-US"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里面推出一个条指令，是回拷</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这里面的</a:t>
            </a:r>
            <a:r>
              <a:rPr lang="en-US" sz="1200" dirty="0">
                <a:solidFill>
                  <a:srgbClr val="000000"/>
                </a:solidFill>
                <a:latin typeface="Arial" panose="020B0604020202020204" pitchFamily="34" charset="0"/>
              </a:rPr>
              <a:t>CL_TRUE</a:t>
            </a:r>
            <a:r>
              <a:rPr lang="zh-CN" altLang="en-US" sz="1200" dirty="0">
                <a:solidFill>
                  <a:srgbClr val="000000"/>
                </a:solidFill>
                <a:latin typeface="Arial" panose="020B0604020202020204" pitchFamily="34" charset="0"/>
              </a:rPr>
              <a:t>是标志着这个指令的执行的同步的，就会阻塞</a:t>
            </a:r>
            <a:r>
              <a:rPr lang="en-US" sz="1200" dirty="0" err="1">
                <a:solidFill>
                  <a:srgbClr val="000000"/>
                </a:solidFill>
                <a:latin typeface="Arial" panose="020B0604020202020204" pitchFamily="34" charset="0"/>
              </a:rPr>
              <a:t>cpu</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所以这行代码返回就标志着该</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上直到这个指令之前的所有指令都已经执行完了。</a:t>
            </a:r>
            <a:endParaRPr lang="zh-CN" altLang="en-US" sz="1200" b="0" i="0" dirty="0">
              <a:solidFill>
                <a:srgbClr val="000000"/>
              </a:solidFill>
              <a:effectLst/>
              <a:latin typeface="Arial" panose="020B0604020202020204" pitchFamily="34"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11. </a:t>
            </a:r>
            <a:r>
              <a:rPr lang="zh-CN" altLang="en-US" sz="1200" dirty="0" smtClean="0">
                <a:solidFill>
                  <a:srgbClr val="000000"/>
                </a:solidFill>
                <a:latin typeface="Arial" panose="020B0604020202020204" pitchFamily="34" charset="0"/>
              </a:rPr>
              <a:t>打</a:t>
            </a:r>
            <a:r>
              <a:rPr lang="zh-CN" altLang="en-US" sz="1200" dirty="0">
                <a:solidFill>
                  <a:srgbClr val="000000"/>
                </a:solidFill>
                <a:latin typeface="Arial" panose="020B0604020202020204" pitchFamily="34" charset="0"/>
              </a:rPr>
              <a:t>扫战场</a:t>
            </a:r>
          </a:p>
          <a:p>
            <a:r>
              <a:rPr lang="en-US" altLang="zh-CN" sz="1200" dirty="0" smtClean="0">
                <a:solidFill>
                  <a:srgbClr val="000000"/>
                </a:solidFill>
                <a:latin typeface="Arial" panose="020B0604020202020204" pitchFamily="34" charset="0"/>
              </a:rPr>
              <a:t>// </a:t>
            </a:r>
            <a:r>
              <a:rPr lang="en-US" sz="1200" dirty="0" smtClean="0">
                <a:solidFill>
                  <a:srgbClr val="000000"/>
                </a:solidFill>
                <a:latin typeface="Arial" panose="020B0604020202020204" pitchFamily="34" charset="0"/>
              </a:rPr>
              <a:t>release</a:t>
            </a:r>
            <a:r>
              <a:rPr lang="en-US" sz="1200" dirty="0">
                <a:solidFill>
                  <a:srgbClr val="000000"/>
                </a:solidFill>
                <a:latin typeface="Arial" panose="020B0604020202020204" pitchFamily="34" charset="0"/>
              </a:rPr>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clReleaseKernel</a:t>
            </a:r>
            <a:r>
              <a:rPr lang="en-US" sz="1200" dirty="0">
                <a:solidFill>
                  <a:srgbClr val="000000"/>
                </a:solidFill>
                <a:latin typeface="Arial" panose="020B0604020202020204" pitchFamily="34" charset="0"/>
              </a:rPr>
              <a:t>(adder);</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clReleaseProgram</a:t>
            </a:r>
            <a:r>
              <a:rPr lang="en-US" sz="1200" dirty="0">
                <a:solidFill>
                  <a:srgbClr val="000000"/>
                </a:solidFill>
                <a:latin typeface="Arial" panose="020B0604020202020204" pitchFamily="34" charset="0"/>
              </a:rPr>
              <a:t>(program);</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p>
          <a:p>
            <a:r>
              <a:rPr lang="en-US" sz="1200" dirty="0">
                <a:solidFill>
                  <a:srgbClr val="000000"/>
                </a:solidFill>
                <a:latin typeface="Arial" panose="020B0604020202020204" pitchFamily="34" charset="0"/>
              </a:rPr>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=0;i&lt;</a:t>
            </a:r>
            <a:r>
              <a:rPr lang="en-US" sz="1200" dirty="0" err="1">
                <a:solidFill>
                  <a:srgbClr val="000000"/>
                </a:solidFill>
                <a:latin typeface="Arial" panose="020B0604020202020204" pitchFamily="34" charset="0"/>
              </a:rPr>
              <a:t>num;i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clReleaseCommandQueue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clReleaseContext</a:t>
            </a:r>
            <a:r>
              <a:rPr lang="en-US" sz="1200" dirty="0">
                <a:solidFill>
                  <a:srgbClr val="000000"/>
                </a:solidFill>
                <a:latin typeface="Arial" panose="020B0604020202020204" pitchFamily="34" charset="0"/>
              </a:rPr>
              <a:t>(context);</a:t>
            </a:r>
            <a:endParaRPr lang="en-US" sz="1200" b="0" i="0" dirty="0">
              <a:solidFill>
                <a:srgbClr val="000000"/>
              </a:solidFill>
              <a:effectLst/>
              <a:latin typeface="Arial" panose="020B0604020202020204" pitchFamily="34"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panose="020B0604020202020204" pitchFamily="34" charset="0"/>
              </a:rPr>
              <a:t>要注意计算的复杂度，复杂度过小的计算使用异构计算反而会增加计算时间，</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运算都存在一个跟计算复杂度无关的“起步时间</a:t>
            </a:r>
            <a:r>
              <a:rPr lang="zh-CN" altLang="en-US" sz="1400" dirty="0" smtClean="0">
                <a:solidFill>
                  <a:srgbClr val="000000"/>
                </a:solidFill>
                <a:latin typeface="Arial" panose="020B0604020202020204" pitchFamily="34" charset="0"/>
              </a:rPr>
              <a:t>”</a:t>
            </a:r>
            <a:r>
              <a:rPr lang="en-US" altLang="zh-CN" sz="1400" dirty="0" smtClean="0">
                <a:solidFill>
                  <a:srgbClr val="000000"/>
                </a:solidFill>
                <a:latin typeface="Arial" panose="020B0604020202020204" pitchFamily="34" charset="0"/>
              </a:rPr>
              <a:t>. </a:t>
            </a:r>
            <a:r>
              <a:rPr lang="zh-CN" altLang="en-US" sz="1400" dirty="0" smtClean="0">
                <a:solidFill>
                  <a:srgbClr val="000000"/>
                </a:solidFill>
                <a:latin typeface="Arial" panose="020B0604020202020204" pitchFamily="34" charset="0"/>
              </a:rPr>
              <a:t>例</a:t>
            </a:r>
            <a:r>
              <a:rPr lang="zh-CN" altLang="en-US" sz="1400" dirty="0">
                <a:solidFill>
                  <a:srgbClr val="000000"/>
                </a:solidFill>
                <a:latin typeface="Arial" panose="020B0604020202020204" pitchFamily="34" charset="0"/>
              </a:rPr>
              <a:t>如本例在</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左右，当计算在</a:t>
            </a:r>
            <a:r>
              <a:rPr lang="en-US" altLang="zh-CN"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上执行小于</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时放在</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上是无意义</a:t>
            </a:r>
            <a:r>
              <a:rPr lang="zh-CN" altLang="en-US" sz="1400" dirty="0" smtClean="0">
                <a:solidFill>
                  <a:srgbClr val="000000"/>
                </a:solidFill>
                <a:latin typeface="Arial" panose="020B0604020202020204" pitchFamily="34" charset="0"/>
              </a:rPr>
              <a:t>的</a:t>
            </a:r>
            <a:r>
              <a:rPr lang="en-US" altLang="zh-CN" sz="1400" dirty="0">
                <a:solidFill>
                  <a:srgbClr val="000000"/>
                </a:solidFill>
                <a:latin typeface="Arial" panose="020B0604020202020204" pitchFamily="34" charset="0"/>
              </a:rPr>
              <a:t>.</a:t>
            </a:r>
            <a:endParaRPr lang="en-US" sz="1400" dirty="0"/>
          </a:p>
        </p:txBody>
      </p:sp>
    </p:spTree>
    <p:extLst>
      <p:ext uri="{BB962C8B-B14F-4D97-AF65-F5344CB8AC3E}">
        <p14:creationId xmlns:p14="http://schemas.microsoft.com/office/powerpoint/2010/main" val="1851642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119395318"/>
              </p:ext>
            </p:extLst>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2"/>
                        </a:rPr>
                        <a:t>1. </a:t>
                      </a:r>
                      <a:r>
                        <a:rPr lang="zh-CN" altLang="en-US" sz="1200" u="none" strike="noStrike" dirty="0" smtClean="0">
                          <a:solidFill>
                            <a:srgbClr val="0000FF"/>
                          </a:solidFill>
                          <a:effectLst/>
                          <a:hlinkClick r:id="rId2"/>
                        </a:rPr>
                        <a:t>创建</a:t>
                      </a:r>
                      <a:r>
                        <a:rPr lang="en-US" altLang="zh-CN" sz="1200" u="none" strike="noStrike" dirty="0" smtClean="0">
                          <a:solidFill>
                            <a:srgbClr val="0000FF"/>
                          </a:solidFill>
                          <a:effectLst/>
                          <a:hlinkClick r:id="rId2"/>
                        </a:rPr>
                        <a:t>buffer</a:t>
                      </a:r>
                      <a:endParaRPr lang="en-US" sz="1200" u="none" strike="noStrike" dirty="0" smtClean="0">
                        <a:solidFill>
                          <a:srgbClr val="0000FF"/>
                        </a:solidFill>
                        <a:effectLst/>
                        <a:hlinkClick r:id="rId2"/>
                      </a:endParaRPr>
                    </a:p>
                    <a:p>
                      <a:r>
                        <a:rPr lang="en-US" sz="1200" u="none" strike="noStrike" dirty="0" err="1" smtClean="0">
                          <a:solidFill>
                            <a:srgbClr val="0000FF"/>
                          </a:solidFill>
                          <a:effectLst/>
                          <a:hlinkClick r:id="rId2"/>
                        </a:rPr>
                        <a:t>cl_mem</a:t>
                      </a:r>
                      <a:r>
                        <a:rPr lang="en-US" sz="1200" u="none" strike="noStrike" dirty="0" smtClean="0">
                          <a:solidFill>
                            <a:srgbClr val="0000FF"/>
                          </a:solidFill>
                          <a:effectLst/>
                        </a:rPr>
                        <a:t>  </a:t>
                      </a:r>
                      <a:r>
                        <a:rPr lang="en-US" sz="1200" b="1" dirty="0" err="1" smtClean="0"/>
                        <a:t>clCreateBuffer</a:t>
                      </a:r>
                      <a:r>
                        <a:rPr lang="en-US" sz="1200" dirty="0"/>
                        <a:t> (</a:t>
                      </a:r>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cl_context</a:t>
                      </a:r>
                      <a:r>
                        <a:rPr lang="en-US" sz="1200"/>
                        <a:t> </a:t>
                      </a:r>
                      <a:r>
                        <a:rPr lang="en-US" sz="1200" i="1"/>
                        <a:t>context</a:t>
                      </a:r>
                      <a:r>
                        <a:rPr lang="en-US" sz="1200"/>
                        <a:t>,</a:t>
                      </a:r>
                    </a:p>
                  </a:txBody>
                  <a:tcPr marL="0" marR="0" marT="0" marB="0" anchor="b">
                    <a:lnL>
                      <a:noFill/>
                    </a:lnL>
                    <a:lnR>
                      <a:noFill/>
                    </a:lnR>
                    <a:lnT>
                      <a:noFill/>
                    </a:lnT>
                    <a:lnB>
                      <a:noFill/>
                    </a:lnB>
                    <a:solidFill>
                      <a:srgbClr val="FFFFFF"/>
                    </a:solidFill>
                  </a:tcPr>
                </a:tc>
              </a:tr>
              <a:tr h="0">
                <a:tc>
                  <a:txBody>
                    <a:bodyPr/>
                    <a:lstStyle/>
                    <a:p>
                      <a:r>
                        <a:rPr lang="en-US" sz="1200" dirty="0"/>
                        <a:t> </a:t>
                      </a:r>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cl_mem_flags</a:t>
                      </a:r>
                      <a:r>
                        <a:rPr lang="en-US" sz="1200"/>
                        <a:t> </a:t>
                      </a:r>
                      <a:r>
                        <a:rPr lang="en-US" sz="1200" i="1"/>
                        <a:t>flags</a:t>
                      </a:r>
                      <a:r>
                        <a:rPr lang="en-US" sz="1200"/>
                        <a:t>,</a:t>
                      </a:r>
                    </a:p>
                  </a:txBody>
                  <a:tcPr marL="0" marR="0" marT="0" marB="0">
                    <a:lnL>
                      <a:noFill/>
                    </a:lnL>
                    <a:lnR>
                      <a:noFill/>
                    </a:lnR>
                    <a:lnT>
                      <a:noFill/>
                    </a:lnT>
                    <a:lnB>
                      <a:noFill/>
                    </a:lnB>
                    <a:solidFill>
                      <a:srgbClr val="FFFFFF"/>
                    </a:solidFill>
                  </a:tcPr>
                </a:tc>
              </a:tr>
              <a:tr h="0">
                <a:tc>
                  <a:txBody>
                    <a:bodyPr/>
                    <a:lstStyle/>
                    <a:p>
                      <a:r>
                        <a:rPr lang="en-US" sz="1200"/>
                        <a:t> </a:t>
                      </a:r>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4"/>
                        </a:rPr>
                        <a:t>size_t</a:t>
                      </a:r>
                      <a:r>
                        <a:rPr lang="en-US" sz="1200" dirty="0"/>
                        <a:t> </a:t>
                      </a:r>
                      <a:r>
                        <a:rPr lang="en-US" sz="1200" i="1" dirty="0"/>
                        <a:t>size</a:t>
                      </a:r>
                      <a:r>
                        <a:rPr lang="en-US" sz="1200" dirty="0"/>
                        <a:t>,</a:t>
                      </a:r>
                    </a:p>
                  </a:txBody>
                  <a:tcPr marL="0" marR="0" marT="0" marB="0">
                    <a:lnL>
                      <a:noFill/>
                    </a:lnL>
                    <a:lnR>
                      <a:noFill/>
                    </a:lnR>
                    <a:lnT>
                      <a:noFill/>
                    </a:lnT>
                    <a:lnB>
                      <a:noFill/>
                    </a:lnB>
                    <a:solidFill>
                      <a:srgbClr val="FFFFFF"/>
                    </a:solidFill>
                  </a:tcPr>
                </a:tc>
              </a:tr>
              <a:tr h="0">
                <a:tc>
                  <a:txBody>
                    <a:bodyPr/>
                    <a:lstStyle/>
                    <a:p>
                      <a:r>
                        <a:rPr lang="en-US" sz="1200"/>
                        <a:t> </a:t>
                      </a:r>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4"/>
                        </a:rPr>
                        <a:t>void</a:t>
                      </a:r>
                      <a:r>
                        <a:rPr lang="en-US" sz="1200"/>
                        <a:t> </a:t>
                      </a:r>
                      <a:r>
                        <a:rPr lang="en-US" sz="1200" i="1"/>
                        <a:t>*host_ptr</a:t>
                      </a:r>
                      <a:r>
                        <a:rPr lang="en-US" sz="1200"/>
                        <a:t>,</a:t>
                      </a:r>
                    </a:p>
                  </a:txBody>
                  <a:tcPr marL="0" marR="0" marT="0" marB="0">
                    <a:lnL>
                      <a:noFill/>
                    </a:lnL>
                    <a:lnR>
                      <a:noFill/>
                    </a:lnR>
                    <a:lnT>
                      <a:noFill/>
                    </a:lnT>
                    <a:lnB>
                      <a:noFill/>
                    </a:lnB>
                    <a:solidFill>
                      <a:srgbClr val="FFFFFF"/>
                    </a:solidFill>
                  </a:tcPr>
                </a:tc>
              </a:tr>
              <a:tr h="0">
                <a:tc>
                  <a:txBody>
                    <a:bodyPr/>
                    <a:lstStyle/>
                    <a:p>
                      <a:r>
                        <a:rPr lang="en-US" sz="1200"/>
                        <a:t> </a:t>
                      </a:r>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4"/>
                        </a:rPr>
                        <a:t>cl_int</a:t>
                      </a:r>
                      <a:r>
                        <a:rPr lang="en-US" sz="1200" dirty="0"/>
                        <a:t> </a:t>
                      </a:r>
                      <a:r>
                        <a:rPr lang="en-US" sz="1200" i="1" dirty="0"/>
                        <a:t>*</a:t>
                      </a:r>
                      <a:r>
                        <a:rPr lang="en-US" sz="1200" i="1" dirty="0" err="1"/>
                        <a:t>errcode_ret</a:t>
                      </a:r>
                      <a:r>
                        <a:rPr lang="en-US" sz="1200" dirty="0" smtClean="0"/>
                        <a:t>)</a:t>
                      </a:r>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panose="020B0604020202020204" pitchFamily="34" charset="0"/>
              </a:rPr>
              <a:t>函数将创建（或分配）一片</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并返回。这里创建的</a:t>
            </a:r>
            <a:r>
              <a:rPr lang="en-US" sz="1400" dirty="0">
                <a:solidFill>
                  <a:srgbClr val="000000"/>
                </a:solidFill>
                <a:latin typeface="Arial" panose="020B0604020202020204" pitchFamily="34" charset="0"/>
              </a:rPr>
              <a:t>mem</a:t>
            </a:r>
            <a:r>
              <a:rPr lang="zh-CN" altLang="en-US" sz="1400" dirty="0">
                <a:solidFill>
                  <a:srgbClr val="000000"/>
                </a:solidFill>
                <a:latin typeface="Arial" panose="020B0604020202020204" pitchFamily="34" charset="0"/>
              </a:rPr>
              <a:t>可以是</a:t>
            </a:r>
            <a:r>
              <a:rPr lang="en-US" sz="1400" dirty="0" err="1">
                <a:solidFill>
                  <a:srgbClr val="000000"/>
                </a:solidFill>
                <a:latin typeface="Arial" panose="020B0604020202020204" pitchFamily="34" charset="0"/>
              </a:rPr>
              <a:t>globla</a:t>
            </a:r>
            <a:r>
              <a:rPr lang="zh-CN" altLang="en-US" sz="1400" dirty="0">
                <a:solidFill>
                  <a:srgbClr val="000000"/>
                </a:solidFill>
                <a:latin typeface="Arial" panose="020B0604020202020204" pitchFamily="34" charset="0"/>
              </a:rPr>
              <a:t>也可以是</a:t>
            </a:r>
            <a:r>
              <a:rPr lang="en-US" sz="1400" dirty="0">
                <a:solidFill>
                  <a:srgbClr val="000000"/>
                </a:solidFill>
                <a:latin typeface="Arial" panose="020B0604020202020204" pitchFamily="34" charset="0"/>
              </a:rPr>
              <a:t>local</a:t>
            </a:r>
            <a:r>
              <a:rPr lang="zh-CN" altLang="en-US" sz="1400" dirty="0">
                <a:solidFill>
                  <a:srgbClr val="000000"/>
                </a:solidFill>
                <a:latin typeface="Arial" panose="020B0604020202020204" pitchFamily="34" charset="0"/>
              </a:rPr>
              <a:t>或</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具体要看</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中怎样声明限定符。</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会根据执行情况自动管理</a:t>
            </a:r>
            <a:r>
              <a:rPr lang="en-US" sz="1400" dirty="0">
                <a:solidFill>
                  <a:srgbClr val="000000"/>
                </a:solidFill>
                <a:latin typeface="Arial" panose="020B0604020202020204" pitchFamily="34" charset="0"/>
              </a:rPr>
              <a:t>global</a:t>
            </a:r>
            <a:r>
              <a:rPr lang="zh-CN" altLang="en-US" sz="1400" dirty="0">
                <a:solidFill>
                  <a:srgbClr val="000000"/>
                </a:solidFill>
                <a:latin typeface="Arial" panose="020B0604020202020204" pitchFamily="34" charset="0"/>
              </a:rPr>
              <a:t>到更进一层如</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的</a:t>
            </a:r>
            <a:r>
              <a:rPr lang="en-US" sz="1400" dirty="0">
                <a:solidFill>
                  <a:srgbClr val="000000"/>
                </a:solidFill>
                <a:latin typeface="Arial" panose="020B0604020202020204" pitchFamily="34" charset="0"/>
              </a:rPr>
              <a:t>copy。</a:t>
            </a:r>
            <a:r>
              <a:rPr lang="zh-CN" altLang="en-US" sz="1400" dirty="0">
                <a:solidFill>
                  <a:srgbClr val="000000"/>
                </a:solidFill>
                <a:latin typeface="Arial" panose="020B0604020202020204" pitchFamily="34" charset="0"/>
              </a:rPr>
              <a:t>这里的</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概念是用于</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panose="020B0604020202020204" pitchFamily="34" charset="0"/>
              </a:rPr>
              <a:t>主要的参数在 </a:t>
            </a:r>
            <a:r>
              <a:rPr lang="en-US" sz="1200" b="1" dirty="0">
                <a:solidFill>
                  <a:srgbClr val="000000"/>
                </a:solidFill>
                <a:latin typeface="Arial" panose="020B0604020202020204" pitchFamily="34" charset="0"/>
              </a:rPr>
              <a:t>flags</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这些参数可</a:t>
            </a:r>
            <a:r>
              <a:rPr lang="zh-CN" altLang="en-US" sz="1200" dirty="0" smtClean="0">
                <a:solidFill>
                  <a:srgbClr val="000000"/>
                </a:solidFill>
                <a:latin typeface="Arial" panose="020B0604020202020204" pitchFamily="34" charset="0"/>
              </a:rPr>
              <a:t>以</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1  </a:t>
            </a:r>
            <a:r>
              <a:rPr lang="en-US" sz="1200" dirty="0">
                <a:solidFill>
                  <a:srgbClr val="000000"/>
                </a:solidFill>
                <a:latin typeface="Arial" panose="020B0604020202020204" pitchFamily="34" charset="0"/>
              </a:rPr>
              <a:t>CL_MEM_READ_WRITE：</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可读可写的内存，这是默认</a:t>
            </a:r>
          </a:p>
          <a:p>
            <a:r>
              <a:rPr lang="en-US" altLang="zh-CN" sz="1200" dirty="0">
                <a:solidFill>
                  <a:srgbClr val="000000"/>
                </a:solidFill>
                <a:latin typeface="Arial" panose="020B0604020202020204" pitchFamily="34" charset="0"/>
              </a:rPr>
              <a:t>2  </a:t>
            </a:r>
            <a:r>
              <a:rPr lang="en-US" sz="1200" dirty="0">
                <a:solidFill>
                  <a:srgbClr val="000000"/>
                </a:solidFill>
                <a:latin typeface="Arial" panose="020B0604020202020204" pitchFamily="34" charset="0"/>
              </a:rPr>
              <a:t>CL_MEM_WRITE_ONLY：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只可以写的内存</a:t>
            </a:r>
          </a:p>
          <a:p>
            <a:r>
              <a:rPr lang="en-US" altLang="zh-CN" sz="1200" dirty="0">
                <a:solidFill>
                  <a:srgbClr val="000000"/>
                </a:solidFill>
                <a:latin typeface="Arial" panose="020B0604020202020204" pitchFamily="34" charset="0"/>
              </a:rPr>
              <a:t>3  </a:t>
            </a:r>
            <a:r>
              <a:rPr lang="en-US" sz="1200" dirty="0">
                <a:solidFill>
                  <a:srgbClr val="000000"/>
                </a:solidFill>
                <a:latin typeface="Arial" panose="020B0604020202020204" pitchFamily="34" charset="0"/>
              </a:rPr>
              <a:t>CL_MEM_READ_ONLY：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只可以读的内存</a:t>
            </a:r>
          </a:p>
          <a:p>
            <a:r>
              <a:rPr lang="zh-CN" altLang="en-US" sz="1200" dirty="0">
                <a:solidFill>
                  <a:srgbClr val="000000"/>
                </a:solidFill>
                <a:latin typeface="Arial" panose="020B0604020202020204" pitchFamily="34" charset="0"/>
              </a:rPr>
              <a:t> </a:t>
            </a:r>
          </a:p>
          <a:p>
            <a:r>
              <a:rPr lang="en-US" altLang="zh-CN" sz="1200" dirty="0">
                <a:solidFill>
                  <a:srgbClr val="000000"/>
                </a:solidFill>
                <a:latin typeface="Arial" panose="020B0604020202020204" pitchFamily="34" charset="0"/>
              </a:rPr>
              <a:t>4  </a:t>
            </a:r>
            <a:r>
              <a:rPr lang="en-US" sz="1200" dirty="0">
                <a:solidFill>
                  <a:srgbClr val="000000"/>
                </a:solidFill>
                <a:latin typeface="Arial" panose="020B0604020202020204" pitchFamily="34" charset="0"/>
              </a:rPr>
              <a:t>CL_MEM_USE_HOST_PTR：</a:t>
            </a:r>
            <a:r>
              <a:rPr lang="zh-CN" altLang="en-US" sz="1200" dirty="0">
                <a:solidFill>
                  <a:srgbClr val="000000"/>
                </a:solidFill>
                <a:latin typeface="Arial" panose="020B0604020202020204" pitchFamily="34" charset="0"/>
              </a:rPr>
              <a:t>直接使用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上一段已经分配的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使用，注意：这里虽然是用了</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上已经存在的内存，但是这个内存的值不一定会和经过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函数计算后的实际的值，即使用</a:t>
            </a:r>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函数拷贝回的内存和原本的内存是不一样的，或者可以认为</a:t>
            </a:r>
            <a:r>
              <a:rPr lang="en-US" sz="1200" dirty="0" err="1">
                <a:solidFill>
                  <a:srgbClr val="000000"/>
                </a:solidFill>
                <a:latin typeface="Arial" panose="020B0604020202020204" pitchFamily="34" charset="0"/>
              </a:rPr>
              <a:t>opencl</a:t>
            </a:r>
            <a:r>
              <a:rPr lang="zh-CN" altLang="en-US" sz="1200" dirty="0">
                <a:solidFill>
                  <a:srgbClr val="000000"/>
                </a:solidFill>
                <a:latin typeface="Arial" panose="020B0604020202020204" pitchFamily="34" charset="0"/>
              </a:rPr>
              <a:t>虽然借用了这块内存作为</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但是并不保证同步的，不过初始的值是一样的，（可以使用</a:t>
            </a:r>
            <a:r>
              <a:rPr lang="en-US" sz="1200" dirty="0" err="1">
                <a:solidFill>
                  <a:srgbClr val="000000"/>
                </a:solidFill>
                <a:latin typeface="Arial" panose="020B0604020202020204" pitchFamily="34" charset="0"/>
              </a:rPr>
              <a:t>mapmem</a:t>
            </a:r>
            <a:r>
              <a:rPr lang="zh-CN" altLang="en-US" sz="1200" dirty="0">
                <a:solidFill>
                  <a:srgbClr val="000000"/>
                </a:solidFill>
                <a:latin typeface="Arial" panose="020B0604020202020204" pitchFamily="34" charset="0"/>
              </a:rPr>
              <a:t>等方式来同步）</a:t>
            </a:r>
          </a:p>
          <a:p>
            <a:r>
              <a:rPr lang="en-US" altLang="zh-CN" sz="1200" dirty="0">
                <a:solidFill>
                  <a:srgbClr val="000000"/>
                </a:solidFill>
                <a:latin typeface="Arial" panose="020B0604020202020204" pitchFamily="34" charset="0"/>
              </a:rPr>
              <a:t>5  </a:t>
            </a:r>
            <a:r>
              <a:rPr lang="en-US" sz="1200" dirty="0">
                <a:solidFill>
                  <a:srgbClr val="000000"/>
                </a:solidFill>
                <a:latin typeface="Arial" panose="020B0604020202020204" pitchFamily="34" charset="0"/>
              </a:rPr>
              <a:t>CL_MEM_ALLOC_HOST_PTR：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上新开辟一段内存供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a:t>
            </a:r>
          </a:p>
          <a:p>
            <a:r>
              <a:rPr lang="en-US" altLang="zh-CN" sz="1200" dirty="0">
                <a:solidFill>
                  <a:srgbClr val="000000"/>
                </a:solidFill>
                <a:latin typeface="Arial" panose="020B0604020202020204" pitchFamily="34" charset="0"/>
              </a:rPr>
              <a:t>6  </a:t>
            </a:r>
            <a:r>
              <a:rPr lang="en-US" sz="1200" dirty="0">
                <a:solidFill>
                  <a:srgbClr val="000000"/>
                </a:solidFill>
                <a:latin typeface="Arial" panose="020B0604020202020204" pitchFamily="34" charset="0"/>
              </a:rPr>
              <a:t>CL_MEM_COPY_HOST_PTR：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使用，并赋值为</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上一段已经存在的</a:t>
            </a:r>
            <a:r>
              <a:rPr lang="en-US" sz="1200" dirty="0">
                <a:solidFill>
                  <a:srgbClr val="000000"/>
                </a:solidFill>
                <a:latin typeface="Arial" panose="020B0604020202020204" pitchFamily="34" charset="0"/>
              </a:rPr>
              <a:t>mem</a:t>
            </a:r>
          </a:p>
          <a:p>
            <a:r>
              <a:rPr lang="en-US" sz="1200" dirty="0">
                <a:solidFill>
                  <a:srgbClr val="000000"/>
                </a:solidFill>
                <a:latin typeface="Arial" panose="020B0604020202020204" pitchFamily="34" charset="0"/>
              </a:rPr>
              <a:t> </a:t>
            </a:r>
          </a:p>
          <a:p>
            <a:r>
              <a:rPr lang="en-US" sz="1200" dirty="0">
                <a:solidFill>
                  <a:srgbClr val="000000"/>
                </a:solidFill>
                <a:latin typeface="Arial" panose="020B0604020202020204" pitchFamily="34" charset="0"/>
              </a:rPr>
              <a:t>7  CL_MEM_HOST_WRITE_ONLY: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只可写的</a:t>
            </a:r>
          </a:p>
          <a:p>
            <a:r>
              <a:rPr lang="en-US" altLang="zh-CN" sz="1200" dirty="0">
                <a:solidFill>
                  <a:srgbClr val="000000"/>
                </a:solidFill>
                <a:latin typeface="Arial" panose="020B0604020202020204" pitchFamily="34" charset="0"/>
              </a:rPr>
              <a:t>8  </a:t>
            </a:r>
            <a:r>
              <a:rPr lang="en-US" sz="1200" dirty="0">
                <a:solidFill>
                  <a:srgbClr val="000000"/>
                </a:solidFill>
                <a:latin typeface="Arial" panose="020B0604020202020204" pitchFamily="34" charset="0"/>
              </a:rPr>
              <a:t>CL_MEM_HOST_READ_ONLY: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只可读的</a:t>
            </a:r>
          </a:p>
          <a:p>
            <a:r>
              <a:rPr lang="en-US" altLang="zh-CN" sz="1200" dirty="0">
                <a:solidFill>
                  <a:srgbClr val="000000"/>
                </a:solidFill>
                <a:latin typeface="Arial" panose="020B0604020202020204" pitchFamily="34" charset="0"/>
              </a:rPr>
              <a:t>9  </a:t>
            </a:r>
            <a:r>
              <a:rPr lang="en-US" sz="1200" dirty="0">
                <a:solidFill>
                  <a:srgbClr val="000000"/>
                </a:solidFill>
                <a:latin typeface="Arial" panose="020B0604020202020204" pitchFamily="34" charset="0"/>
              </a:rPr>
              <a:t>CL_MEM_HOST_NO_ACCESS:</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可读可写的</a:t>
            </a:r>
            <a:endParaRPr lang="zh-CN" altLang="en-US" sz="1200" b="0" i="0" dirty="0">
              <a:solidFill>
                <a:srgbClr val="000000"/>
              </a:solidFill>
              <a:effectLst/>
              <a:latin typeface="Arial" panose="020B0604020202020204" pitchFamily="34"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panose="020B0604020202020204" pitchFamily="34" charset="0"/>
              </a:rPr>
              <a:t>内存的</a:t>
            </a:r>
            <a:r>
              <a:rPr lang="en-US" sz="1400" b="1" dirty="0" err="1">
                <a:solidFill>
                  <a:srgbClr val="000000"/>
                </a:solidFill>
                <a:latin typeface="Arial" panose="020B0604020202020204" pitchFamily="34" charset="0"/>
              </a:rPr>
              <a:t>call_back</a:t>
            </a:r>
            <a:r>
              <a:rPr lang="en-US" sz="1400" b="1"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有些方式 ，如</a:t>
            </a:r>
            <a:r>
              <a:rPr lang="en-US" sz="1400" dirty="0" err="1">
                <a:solidFill>
                  <a:srgbClr val="000000"/>
                </a:solidFill>
                <a:latin typeface="Arial" panose="020B0604020202020204" pitchFamily="34" charset="0"/>
              </a:rPr>
              <a:t>CL_MEM_USE_HOST_PTR,cl_mem</a:t>
            </a:r>
            <a:r>
              <a:rPr lang="zh-CN" altLang="en-US" sz="1400" dirty="0">
                <a:solidFill>
                  <a:srgbClr val="000000"/>
                </a:solidFill>
                <a:latin typeface="Arial" panose="020B0604020202020204" pitchFamily="34" charset="0"/>
              </a:rPr>
              <a:t>使用的存储空间实际就在</a:t>
            </a:r>
            <a:r>
              <a:rPr lang="en-US" sz="1400" dirty="0">
                <a:solidFill>
                  <a:srgbClr val="000000"/>
                </a:solidFill>
                <a:latin typeface="Arial" panose="020B0604020202020204" pitchFamily="34" charset="0"/>
              </a:rPr>
              <a:t>host mem</a:t>
            </a:r>
            <a:r>
              <a:rPr lang="zh-CN" altLang="en-US" sz="1400" dirty="0">
                <a:solidFill>
                  <a:srgbClr val="000000"/>
                </a:solidFill>
                <a:latin typeface="Arial" panose="020B0604020202020204" pitchFamily="34" charset="0"/>
              </a:rPr>
              <a:t>上，所以我们要小心处理这块主存，比如你删了它，但是</a:t>
            </a:r>
            <a:r>
              <a:rPr lang="en-US" sz="1400" dirty="0" err="1">
                <a:solidFill>
                  <a:srgbClr val="000000"/>
                </a:solidFill>
                <a:latin typeface="Arial" panose="020B0604020202020204" pitchFamily="34" charset="0"/>
              </a:rPr>
              <a:t>cl_mem</a:t>
            </a:r>
            <a:r>
              <a:rPr lang="zh-CN" altLang="en-US" sz="1400" dirty="0">
                <a:solidFill>
                  <a:srgbClr val="000000"/>
                </a:solidFill>
                <a:latin typeface="Arial" panose="020B0604020202020204" pitchFamily="34" charset="0"/>
              </a:rPr>
              <a:t>还在用呢，就会出现问题，而</a:t>
            </a:r>
            <a:r>
              <a:rPr lang="en-US" sz="1400" b="1" dirty="0" err="1">
                <a:solidFill>
                  <a:srgbClr val="000000"/>
                </a:solidFill>
                <a:latin typeface="Arial" panose="020B0604020202020204" pitchFamily="34" charset="0"/>
              </a:rPr>
              <a:t>clReleaseMemObject</a:t>
            </a:r>
            <a:r>
              <a:rPr lang="zh-CN" altLang="en-US" sz="1400" dirty="0">
                <a:solidFill>
                  <a:srgbClr val="000000"/>
                </a:solidFill>
                <a:latin typeface="Arial" panose="020B0604020202020204" pitchFamily="34" charset="0"/>
              </a:rPr>
              <a:t>并不一定会马上删除这个</a:t>
            </a:r>
            <a:r>
              <a:rPr lang="en-US" sz="1400" dirty="0" err="1">
                <a:solidFill>
                  <a:srgbClr val="000000"/>
                </a:solidFill>
                <a:latin typeface="Arial" panose="020B0604020202020204" pitchFamily="34" charset="0"/>
              </a:rPr>
              <a:t>Cl_mem</a:t>
            </a:r>
            <a:r>
              <a:rPr lang="en-US"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它只是一个引用计数的消减，这里需要一个回调，告诉我们什么时候这块主存可以被放心的清理掉，就是</a:t>
            </a:r>
            <a:r>
              <a:rPr lang="en-US" sz="1400" dirty="0" err="1">
                <a:solidFill>
                  <a:srgbClr val="000000"/>
                </a:solidFill>
                <a:latin typeface="Arial" panose="020B0604020202020204" pitchFamily="34" charset="0"/>
              </a:rPr>
              <a:t>clSetMemObjectDestructorCallback</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的规范中特别说明最好不要在这个</a:t>
            </a:r>
            <a:r>
              <a:rPr lang="en-US" sz="1400" dirty="0">
                <a:solidFill>
                  <a:srgbClr val="000000"/>
                </a:solidFill>
                <a:latin typeface="Arial" panose="020B0604020202020204" pitchFamily="34" charset="0"/>
              </a:rPr>
              <a:t>callback</a:t>
            </a:r>
            <a:r>
              <a:rPr lang="zh-CN" altLang="en-US" sz="1400" dirty="0">
                <a:solidFill>
                  <a:srgbClr val="000000"/>
                </a:solidFill>
                <a:latin typeface="Arial" panose="020B0604020202020204" pitchFamily="34" charset="0"/>
              </a:rPr>
              <a:t>里面加入耗时的系统和</a:t>
            </a:r>
            <a:r>
              <a:rPr lang="en-US" sz="1400" dirty="0">
                <a:solidFill>
                  <a:srgbClr val="000000"/>
                </a:solidFill>
                <a:latin typeface="Arial" panose="020B0604020202020204" pitchFamily="34" charset="0"/>
              </a:rPr>
              <a:t>cl API。</a:t>
            </a:r>
            <a:endParaRPr lang="en-US" sz="1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630713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p>
          <a:p>
            <a:endParaRPr lang="en-US" altLang="zh-CN" sz="1200" dirty="0" smtClean="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函</a:t>
            </a:r>
            <a:r>
              <a:rPr lang="zh-CN" altLang="en-US" sz="1200" dirty="0">
                <a:solidFill>
                  <a:srgbClr val="000000"/>
                </a:solidFill>
                <a:latin typeface="Arial" panose="020B0604020202020204" pitchFamily="34" charset="0"/>
              </a:rPr>
              <a:t>数将创建（或分配）一片</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并返回。这里创建的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可以是</a:t>
            </a:r>
            <a:r>
              <a:rPr lang="en-US" sz="1200" dirty="0" err="1">
                <a:solidFill>
                  <a:srgbClr val="000000"/>
                </a:solidFill>
                <a:latin typeface="Arial" panose="020B0604020202020204" pitchFamily="34" charset="0"/>
              </a:rPr>
              <a:t>globla</a:t>
            </a:r>
            <a:r>
              <a:rPr lang="zh-CN" altLang="en-US" sz="1200" dirty="0">
                <a:solidFill>
                  <a:srgbClr val="000000"/>
                </a:solidFill>
                <a:latin typeface="Arial" panose="020B0604020202020204" pitchFamily="34" charset="0"/>
              </a:rPr>
              <a:t>也可以是</a:t>
            </a:r>
            <a:r>
              <a:rPr lang="en-US" sz="1200" dirty="0">
                <a:solidFill>
                  <a:srgbClr val="000000"/>
                </a:solidFill>
                <a:latin typeface="Arial" panose="020B0604020202020204" pitchFamily="34" charset="0"/>
              </a:rPr>
              <a:t>local</a:t>
            </a:r>
            <a:r>
              <a:rPr lang="zh-CN" altLang="en-US" sz="1200" dirty="0">
                <a:solidFill>
                  <a:srgbClr val="000000"/>
                </a:solidFill>
                <a:latin typeface="Arial" panose="020B0604020202020204" pitchFamily="34" charset="0"/>
              </a:rPr>
              <a:t>或</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具体要看</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中怎样声明限定符。</a:t>
            </a:r>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会根据执行情况自动管理</a:t>
            </a:r>
            <a:r>
              <a:rPr lang="en-US" sz="1200" dirty="0">
                <a:solidFill>
                  <a:srgbClr val="000000"/>
                </a:solidFill>
                <a:latin typeface="Arial" panose="020B0604020202020204" pitchFamily="34" charset="0"/>
              </a:rPr>
              <a:t>global</a:t>
            </a:r>
            <a:r>
              <a:rPr lang="zh-CN" altLang="en-US" sz="1200" dirty="0">
                <a:solidFill>
                  <a:srgbClr val="000000"/>
                </a:solidFill>
                <a:latin typeface="Arial" panose="020B0604020202020204" pitchFamily="34" charset="0"/>
              </a:rPr>
              <a:t>到更进一层如</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copy。</a:t>
            </a:r>
            <a:r>
              <a:rPr lang="zh-CN" altLang="en-US" sz="1200" dirty="0">
                <a:solidFill>
                  <a:srgbClr val="000000"/>
                </a:solidFill>
                <a:latin typeface="Arial" panose="020B0604020202020204" pitchFamily="34" charset="0"/>
              </a:rPr>
              <a:t>这里的</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概念是用于</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a:t>
            </a:r>
            <a:r>
              <a:rPr lang="zh-CN" altLang="en-US" sz="1200" dirty="0" smtClean="0">
                <a:solidFill>
                  <a:srgbClr val="000000"/>
                </a:solidFill>
                <a:latin typeface="Arial" panose="020B0604020202020204" pitchFamily="34" charset="0"/>
              </a:rPr>
              <a:t>的</a:t>
            </a:r>
            <a:r>
              <a:rPr lang="en-US" altLang="zh-CN" sz="1200" dirty="0" smtClean="0">
                <a:solidFill>
                  <a:srgbClr val="000000"/>
                </a:solidFill>
                <a:latin typeface="Arial" panose="020B0604020202020204" pitchFamily="34" charset="0"/>
              </a:rPr>
              <a:t>.</a:t>
            </a:r>
          </a:p>
          <a:p>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MAP</a:t>
            </a:r>
            <a:r>
              <a:rPr lang="zh-CN" altLang="en-US" sz="1200" dirty="0" smtClean="0">
                <a:solidFill>
                  <a:srgbClr val="000000"/>
                </a:solidFill>
                <a:latin typeface="Arial" panose="020B0604020202020204" pitchFamily="34" charset="0"/>
              </a:rPr>
              <a:t>与</a:t>
            </a:r>
            <a:r>
              <a:rPr lang="en-US" altLang="zh-CN" sz="1200" dirty="0" err="1" smtClean="0">
                <a:solidFill>
                  <a:srgbClr val="000000"/>
                </a:solidFill>
                <a:latin typeface="Arial" panose="020B0604020202020204" pitchFamily="34" charset="0"/>
              </a:rPr>
              <a:t>CopyBack</a:t>
            </a:r>
            <a:r>
              <a:rPr lang="zh-CN" altLang="en-US" sz="1200" dirty="0" smtClean="0">
                <a:solidFill>
                  <a:srgbClr val="000000"/>
                </a:solidFill>
                <a:latin typeface="Arial" panose="020B0604020202020204" pitchFamily="34" charset="0"/>
              </a:rPr>
              <a:t>的性能对比</a:t>
            </a:r>
            <a:endParaRPr lang="en-US" altLang="zh-CN" sz="1200" dirty="0" smtClean="0">
              <a:solidFill>
                <a:srgbClr val="000000"/>
              </a:solidFill>
              <a:latin typeface="Arial" panose="020B0604020202020204" pitchFamily="34"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p>
          <a:p>
            <a:r>
              <a:rPr lang="en-US" altLang="zh-CN" sz="1200" dirty="0" smtClean="0"/>
              <a:t>3.1</a:t>
            </a:r>
            <a:r>
              <a:rPr lang="en-US" altLang="zh-CN" sz="1200" dirty="0"/>
              <a:t>.</a:t>
            </a:r>
            <a:r>
              <a:rPr lang="en-US" altLang="zh-CN" sz="1200" dirty="0" smtClean="0"/>
              <a:t> Compile, Build, and Link</a:t>
            </a:r>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panose="020B0604020202020204" pitchFamily="34"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panose="020B0604020202020204" pitchFamily="34"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panose="020B0604020202020204" pitchFamily="34" charset="0"/>
              </a:rPr>
              <a:t>kernal</a:t>
            </a:r>
            <a:r>
              <a:rPr lang="zh-CN" altLang="en-US" sz="1100" i="1" dirty="0">
                <a:solidFill>
                  <a:srgbClr val="000000"/>
                </a:solidFill>
                <a:latin typeface="Arial" panose="020B0604020202020204" pitchFamily="34" charset="0"/>
              </a:rPr>
              <a:t>代码</a:t>
            </a:r>
            <a:endParaRPr lang="zh-CN" altLang="en-US" sz="1100" dirty="0">
              <a:solidFill>
                <a:srgbClr val="000000"/>
              </a:solidFill>
              <a:latin typeface="Arial" panose="020B0604020202020204" pitchFamily="34" charset="0"/>
            </a:endParaRPr>
          </a:p>
          <a:p>
            <a:r>
              <a:rPr lang="zh-CN" altLang="en-US" sz="1100" i="1" dirty="0">
                <a:solidFill>
                  <a:srgbClr val="000000"/>
                </a:solidFill>
                <a:latin typeface="Arial" panose="020B0604020202020204" pitchFamily="34" charset="0"/>
              </a:rPr>
              <a:t> </a:t>
            </a:r>
            <a:r>
              <a:rPr lang="en-US" altLang="zh-CN" sz="1100" i="1" dirty="0">
                <a:solidFill>
                  <a:srgbClr val="000000"/>
                </a:solidFill>
                <a:latin typeface="Arial" panose="020B0604020202020204" pitchFamily="34" charset="0"/>
              </a:rPr>
              <a:t>__</a:t>
            </a:r>
            <a:r>
              <a:rPr lang="en-US" sz="1100" i="1" dirty="0">
                <a:solidFill>
                  <a:srgbClr val="000000"/>
                </a:solidFill>
                <a:latin typeface="Arial" panose="020B0604020202020204" pitchFamily="34" charset="0"/>
              </a:rPr>
              <a:t>kernel void adder(__global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a, 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b, __global float* result)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int</a:t>
            </a: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得到当前单元格的</a:t>
            </a:r>
            <a:r>
              <a:rPr lang="en-US" altLang="zh-CN"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维度上的序号</a:t>
            </a:r>
            <a:br>
              <a:rPr lang="zh-CN" altLang="en-US" sz="1100" i="1" dirty="0">
                <a:solidFill>
                  <a:srgbClr val="000000"/>
                </a:solidFill>
                <a:latin typeface="Arial" panose="020B0604020202020204" pitchFamily="34" charset="0"/>
              </a:rPr>
            </a:br>
            <a:r>
              <a:rPr lang="zh-CN" altLang="en-US" sz="1100" i="1" dirty="0">
                <a:solidFill>
                  <a:srgbClr val="000000"/>
                </a:solidFill>
                <a:latin typeface="Arial" panose="020B0604020202020204" pitchFamily="34" charset="0"/>
              </a:rPr>
              <a:t> </a:t>
            </a:r>
            <a:r>
              <a:rPr lang="en-US" sz="1100" i="1" dirty="0">
                <a:solidFill>
                  <a:srgbClr val="000000"/>
                </a:solidFill>
                <a:latin typeface="Arial" panose="020B0604020202020204" pitchFamily="34" charset="0"/>
              </a:rPr>
              <a:t>result[</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b[</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endParaRPr lang="en-US" sz="1100" dirty="0">
              <a:solidFill>
                <a:srgbClr val="000000"/>
              </a:solidFill>
              <a:latin typeface="Arial" panose="020B0604020202020204" pitchFamily="34" charset="0"/>
            </a:endParaRPr>
          </a:p>
          <a:p>
            <a:r>
              <a:rPr lang="zh-CN" altLang="en-US" sz="1100" dirty="0">
                <a:solidFill>
                  <a:srgbClr val="000000"/>
                </a:solidFill>
                <a:latin typeface="Arial" panose="020B0604020202020204" pitchFamily="34" charset="0"/>
              </a:rPr>
              <a:t>参数说明：</a:t>
            </a:r>
          </a:p>
          <a:p>
            <a:r>
              <a:rPr lang="en-US" sz="1100" i="1" dirty="0" err="1">
                <a:solidFill>
                  <a:srgbClr val="000000"/>
                </a:solidFill>
                <a:latin typeface="Arial" panose="020B0604020202020204" pitchFamily="34" charset="0"/>
              </a:rPr>
              <a:t>command_queue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执行那个</a:t>
            </a:r>
            <a:r>
              <a:rPr lang="en-US" sz="1100" dirty="0">
                <a:solidFill>
                  <a:srgbClr val="000000"/>
                </a:solidFill>
                <a:latin typeface="Arial" panose="020B0604020202020204" pitchFamily="34" charset="0"/>
              </a:rPr>
              <a:t>device</a:t>
            </a:r>
            <a:r>
              <a:rPr lang="zh-CN" altLang="en-US" sz="1100" dirty="0">
                <a:solidFill>
                  <a:srgbClr val="000000"/>
                </a:solidFill>
                <a:latin typeface="Arial" panose="020B0604020202020204" pitchFamily="34" charset="0"/>
              </a:rPr>
              <a:t>的命令序列</a:t>
            </a:r>
          </a:p>
          <a:p>
            <a:r>
              <a:rPr lang="en-US" sz="1100" i="1" dirty="0">
                <a:solidFill>
                  <a:srgbClr val="000000"/>
                </a:solidFill>
                <a:latin typeface="Arial" panose="020B0604020202020204" pitchFamily="34" charset="0"/>
              </a:rPr>
              <a:t>kernel</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待执行的</a:t>
            </a:r>
            <a:r>
              <a:rPr lang="en-US" sz="1100" dirty="0" err="1">
                <a:solidFill>
                  <a:srgbClr val="000000"/>
                </a:solidFill>
                <a:latin typeface="Arial" panose="020B0604020202020204" pitchFamily="34" charset="0"/>
              </a:rPr>
              <a:t>kernal</a:t>
            </a:r>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obj</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work_dim</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我们知道</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的执行是放在一个个独立的</a:t>
            </a:r>
            <a:r>
              <a:rPr lang="en-US" sz="1100" dirty="0">
                <a:solidFill>
                  <a:srgbClr val="000000"/>
                </a:solidFill>
                <a:latin typeface="Arial" panose="020B0604020202020204" pitchFamily="34" charset="0"/>
              </a:rPr>
              <a:t>compute unit</a:t>
            </a:r>
            <a:r>
              <a:rPr lang="zh-CN" altLang="en-US" sz="1100" dirty="0">
                <a:solidFill>
                  <a:srgbClr val="000000"/>
                </a:solidFill>
                <a:latin typeface="Arial" panose="020B0604020202020204" pitchFamily="34" charset="0"/>
              </a:rPr>
              <a:t>中进行的，你可以想像这些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是排成一条线的，或是一个二维方阵，甚至是一个立体魔方，或着更高维，这里参数就描述这个执行的维度，从</a:t>
            </a:r>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到</a:t>
            </a:r>
            <a:r>
              <a:rPr lang="en-US" sz="1100" dirty="0">
                <a:solidFill>
                  <a:srgbClr val="000000"/>
                </a:solidFill>
                <a:latin typeface="Arial" panose="020B0604020202020204" pitchFamily="34" charset="0"/>
              </a:rPr>
              <a:t>CL_DEVICE_MAX_WORK_ITEM_DIMENSIONS</a:t>
            </a:r>
            <a:r>
              <a:rPr lang="zh-CN" altLang="en-US" sz="1100" dirty="0">
                <a:solidFill>
                  <a:srgbClr val="000000"/>
                </a:solidFill>
                <a:latin typeface="Arial" panose="020B0604020202020204" pitchFamily="34" charset="0"/>
              </a:rPr>
              <a:t>之间</a:t>
            </a:r>
          </a:p>
          <a:p>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每个维度的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的数量，这样总共拥有的计算单元的数量将是</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[0]*</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a:t>
            </a:r>
            <a:r>
              <a:rPr lang="en-US" sz="1100" dirty="0">
                <a:solidFill>
                  <a:srgbClr val="000000"/>
                </a:solidFill>
                <a:latin typeface="Arial" panose="020B0604020202020204" pitchFamily="34" charset="0"/>
              </a:rPr>
              <a:t>1]...</a:t>
            </a:r>
          </a:p>
          <a:p>
            <a:r>
              <a:rPr lang="en-US" sz="1100" i="1" dirty="0" err="1">
                <a:solidFill>
                  <a:srgbClr val="000000"/>
                </a:solidFill>
                <a:latin typeface="Arial" panose="020B0604020202020204" pitchFamily="34" charset="0"/>
              </a:rPr>
              <a:t>global_work_offset</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这里就是规定上面代码里每个维度上第一个</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得到的</a:t>
            </a:r>
            <a:r>
              <a:rPr lang="en-US" sz="1100" dirty="0">
                <a:solidFill>
                  <a:srgbClr val="000000"/>
                </a:solidFill>
                <a:latin typeface="Arial" panose="020B0604020202020204" pitchFamily="34" charset="0"/>
              </a:rPr>
              <a:t>id，</a:t>
            </a:r>
            <a:r>
              <a:rPr lang="zh-CN" altLang="en-US" sz="1100" dirty="0">
                <a:solidFill>
                  <a:srgbClr val="000000"/>
                </a:solidFill>
                <a:latin typeface="Arial" panose="020B0604020202020204" pitchFamily="34" charset="0"/>
              </a:rPr>
              <a:t>默认为</a:t>
            </a:r>
            <a:r>
              <a:rPr lang="en-US" altLang="zh-CN" sz="1100"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，例如计算一个一维的长度为</a:t>
            </a:r>
            <a:r>
              <a:rPr lang="en-US" altLang="zh-CN" sz="1100" dirty="0">
                <a:solidFill>
                  <a:srgbClr val="000000"/>
                </a:solidFill>
                <a:latin typeface="Arial" panose="020B0604020202020204" pitchFamily="34" charset="0"/>
              </a:rPr>
              <a:t>255</a:t>
            </a:r>
            <a:r>
              <a:rPr lang="en-US" sz="1100" dirty="0">
                <a:solidFill>
                  <a:srgbClr val="000000"/>
                </a:solidFill>
                <a:latin typeface="Arial" panose="020B0604020202020204" pitchFamily="34" charset="0"/>
              </a:rPr>
              <a:t>work_size</a:t>
            </a:r>
            <a:r>
              <a:rPr lang="zh-CN" altLang="en-US" sz="1100" dirty="0">
                <a:solidFill>
                  <a:srgbClr val="000000"/>
                </a:solidFill>
                <a:latin typeface="Arial" panose="020B0604020202020204" pitchFamily="34" charset="0"/>
              </a:rPr>
              <a:t>的工作，</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会自动虚拟出</a:t>
            </a:r>
            <a:r>
              <a:rPr lang="en-US" altLang="zh-CN" sz="1100" dirty="0">
                <a:solidFill>
                  <a:srgbClr val="000000"/>
                </a:solidFill>
                <a:latin typeface="Arial" panose="020B0604020202020204" pitchFamily="34" charset="0"/>
              </a:rPr>
              <a:t>255</a:t>
            </a:r>
            <a:r>
              <a:rPr lang="zh-CN" altLang="en-US" sz="1100" dirty="0">
                <a:solidFill>
                  <a:srgbClr val="000000"/>
                </a:solidFill>
                <a:latin typeface="Arial" panose="020B0604020202020204" pitchFamily="34" charset="0"/>
              </a:rPr>
              <a:t>个计算单元，每个单元各自计算</a:t>
            </a:r>
            <a:r>
              <a:rPr lang="en-US" altLang="zh-CN" sz="1100" dirty="0">
                <a:solidFill>
                  <a:srgbClr val="000000"/>
                </a:solidFill>
                <a:latin typeface="Arial" panose="020B0604020202020204" pitchFamily="34" charset="0"/>
              </a:rPr>
              <a:t>0-254</a:t>
            </a:r>
            <a:r>
              <a:rPr lang="zh-CN" altLang="en-US" sz="1100" dirty="0">
                <a:solidFill>
                  <a:srgbClr val="000000"/>
                </a:solidFill>
                <a:latin typeface="Arial" panose="020B0604020202020204" pitchFamily="34" charset="0"/>
              </a:rPr>
              <a:t>位置的数相加，而如果你把他设为</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，那么</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会从</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开始算，也就是说</a:t>
            </a:r>
            <a:r>
              <a:rPr lang="en-US" altLang="zh-CN" sz="1100" dirty="0">
                <a:solidFill>
                  <a:srgbClr val="000000"/>
                </a:solidFill>
                <a:latin typeface="Arial" panose="020B0604020202020204" pitchFamily="34" charset="0"/>
              </a:rPr>
              <a:t>3-254</a:t>
            </a:r>
            <a:r>
              <a:rPr lang="zh-CN" altLang="en-US" sz="1100" dirty="0">
                <a:solidFill>
                  <a:srgbClr val="000000"/>
                </a:solidFill>
                <a:latin typeface="Arial" panose="020B0604020202020204" pitchFamily="34" charset="0"/>
              </a:rPr>
              <a:t>位置的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会计算出结果，而</a:t>
            </a:r>
            <a:r>
              <a:rPr lang="en-US" altLang="zh-CN" sz="1100" dirty="0">
                <a:solidFill>
                  <a:srgbClr val="000000"/>
                </a:solidFill>
                <a:latin typeface="Arial" panose="020B0604020202020204" pitchFamily="34" charset="0"/>
              </a:rPr>
              <a:t>0 -2</a:t>
            </a:r>
            <a:r>
              <a:rPr lang="zh-CN" altLang="en-US" sz="1100" dirty="0">
                <a:solidFill>
                  <a:srgbClr val="000000"/>
                </a:solidFill>
                <a:latin typeface="Arial" panose="020B0604020202020204" pitchFamily="34" charset="0"/>
              </a:rPr>
              <a:t>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根本不去参与计算。</a:t>
            </a:r>
            <a:endParaRPr lang="zh-CN" altLang="en-US" sz="11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09376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p>
          <a:p>
            <a:r>
              <a:rPr lang="en-US" sz="1200" dirty="0"/>
              <a:t>event：</a:t>
            </a:r>
            <a:r>
              <a:rPr lang="zh-CN" altLang="en-US" sz="1200" dirty="0"/>
              <a:t>将返回这个</a:t>
            </a:r>
            <a:r>
              <a:rPr lang="en-US" sz="1200" dirty="0"/>
              <a:t>command</a:t>
            </a:r>
            <a:r>
              <a:rPr lang="zh-CN" altLang="en-US" sz="1200" dirty="0"/>
              <a:t>相关联的</a:t>
            </a:r>
            <a:r>
              <a:rPr lang="en-US" sz="1200" dirty="0"/>
              <a:t>event</a:t>
            </a:r>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p>
          <a:p>
            <a:pPr marL="171450" indent="-171450">
              <a:buFont typeface="Arial" panose="020B0604020202020204" pitchFamily="34"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p>
          <a:p>
            <a:pPr marL="171450" indent="-171450">
              <a:buFont typeface="Arial" panose="020B0604020202020204" pitchFamily="34"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p>
          <a:p>
            <a:r>
              <a:rPr lang="en-US" sz="1200" b="1" dirty="0"/>
              <a:t>event：</a:t>
            </a:r>
            <a:endParaRPr lang="en-US" sz="1200" dirty="0"/>
          </a:p>
          <a:p>
            <a:pPr marL="171450" indent="-171450">
              <a:buFont typeface="Arial" panose="020B0604020202020204" pitchFamily="34" charset="0"/>
              <a:buChar char="•"/>
            </a:pPr>
            <a:r>
              <a:rPr lang="en-US" sz="1200" dirty="0" err="1"/>
              <a:t>clEnqueue</a:t>
            </a:r>
            <a:r>
              <a:rPr lang="zh-CN" altLang="en-US" sz="1200" dirty="0"/>
              <a:t>这样的操作都会关联返回一个</a:t>
            </a:r>
            <a:r>
              <a:rPr lang="en-US" sz="1200" dirty="0"/>
              <a:t>event</a:t>
            </a:r>
          </a:p>
          <a:p>
            <a:pPr marL="171450" indent="-171450">
              <a:buFont typeface="Arial" panose="020B0604020202020204" pitchFamily="34"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p>
          <a:p>
            <a:r>
              <a:rPr lang="en-US" altLang="zh-CN" sz="1200" dirty="0" smtClean="0"/>
              <a:t>* </a:t>
            </a:r>
            <a:r>
              <a:rPr lang="zh-CN" altLang="en-US" sz="1200" dirty="0" smtClean="0"/>
              <a:t>等</a:t>
            </a:r>
            <a:r>
              <a:rPr lang="zh-CN" altLang="en-US" sz="1200" dirty="0"/>
              <a:t>待</a:t>
            </a:r>
            <a:r>
              <a:rPr lang="en-US" sz="1200" dirty="0"/>
              <a:t>event</a:t>
            </a:r>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panose="020B0604020202020204" pitchFamily="34"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panose="020B0604020202020204" pitchFamily="34"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panose="020B0604020202020204" pitchFamily="34" charset="0"/>
              </a:rPr>
              <a:t>不同</a:t>
            </a:r>
            <a:r>
              <a:rPr lang="en-US" sz="1200" b="1" dirty="0">
                <a:solidFill>
                  <a:srgbClr val="000000"/>
                </a:solidFill>
                <a:latin typeface="Arial" panose="020B0604020202020204" pitchFamily="34" charset="0"/>
              </a:rPr>
              <a:t>device</a:t>
            </a:r>
            <a:r>
              <a:rPr lang="zh-CN" altLang="en-US" sz="1200" b="1" dirty="0">
                <a:solidFill>
                  <a:srgbClr val="000000"/>
                </a:solidFill>
                <a:latin typeface="Arial" panose="020B0604020202020204" pitchFamily="34" charset="0"/>
              </a:rPr>
              <a:t>上的</a:t>
            </a:r>
            <a:r>
              <a:rPr lang="en-US" sz="1200" b="1" dirty="0">
                <a:solidFill>
                  <a:srgbClr val="000000"/>
                </a:solidFill>
                <a:latin typeface="Arial" panose="020B0604020202020204" pitchFamily="34" charset="0"/>
              </a:rPr>
              <a:t>event：</a:t>
            </a:r>
            <a:endParaRPr lang="en-US" sz="1200" dirty="0">
              <a:solidFill>
                <a:srgbClr val="000000"/>
              </a:solidFill>
              <a:latin typeface="Arial" panose="020B0604020202020204" pitchFamily="34" charset="0"/>
            </a:endParaRPr>
          </a:p>
          <a:p>
            <a:r>
              <a:rPr lang="en-US" sz="1200" dirty="0" err="1" smtClean="0">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这样的操作等待的只能是处于相同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也就是同一个</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上的），而同步不同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上的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则只能用显示的方法，如</a:t>
            </a:r>
            <a:r>
              <a:rPr lang="en-US" sz="1200" dirty="0" err="1">
                <a:solidFill>
                  <a:srgbClr val="000000"/>
                </a:solidFill>
                <a:latin typeface="Arial" panose="020B0604020202020204" pitchFamily="34" charset="0"/>
              </a:rPr>
              <a:t>clWaitForEvents</a:t>
            </a:r>
            <a:r>
              <a:rPr lang="zh-CN" altLang="en-US" sz="1200" dirty="0">
                <a:solidFill>
                  <a:srgbClr val="000000"/>
                </a:solidFill>
                <a:latin typeface="Arial" panose="020B0604020202020204" pitchFamily="34" charset="0"/>
              </a:rPr>
              <a:t>等</a:t>
            </a:r>
            <a:r>
              <a:rPr lang="zh-CN" altLang="en-US"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r>
              <a:rPr lang="en-US" altLang="zh-CN" sz="1200" b="0" i="0" dirty="0" smtClean="0">
                <a:solidFill>
                  <a:srgbClr val="000000"/>
                </a:solidFill>
                <a:effectLst/>
                <a:latin typeface="Arial" panose="020B0604020202020204" pitchFamily="34" charset="0"/>
              </a:rPr>
              <a:t>=====================================================</a:t>
            </a:r>
          </a:p>
          <a:p>
            <a:r>
              <a:rPr lang="zh-CN" altLang="en-US" sz="1200" b="0" i="0" dirty="0" smtClean="0">
                <a:solidFill>
                  <a:srgbClr val="000000"/>
                </a:solidFill>
                <a:effectLst/>
                <a:latin typeface="Arial" panose="020B0604020202020204" pitchFamily="34" charset="0"/>
              </a:rPr>
              <a:t>其它同步手段：</a:t>
            </a:r>
            <a:endParaRPr lang="en-US" altLang="zh-CN" sz="1200" b="0" i="0" dirty="0">
              <a:solidFill>
                <a:srgbClr val="000000"/>
              </a:solidFill>
              <a:effectLst/>
              <a:latin typeface="Arial" panose="020B0604020202020204" pitchFamily="34"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p>
          <a:p>
            <a:endParaRPr lang="zh-CN" altLang="en-US" sz="12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807442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panose="020B0604020202020204" pitchFamily="34" charset="0"/>
              </a:rPr>
              <a:t>同步是</a:t>
            </a:r>
            <a:r>
              <a:rPr lang="en-US" altLang="zh-CN" dirty="0">
                <a:solidFill>
                  <a:srgbClr val="000000"/>
                </a:solidFill>
                <a:latin typeface="Arial" panose="020B0604020202020204" pitchFamily="34" charset="0"/>
              </a:rPr>
              <a:t>CL</a:t>
            </a:r>
            <a:r>
              <a:rPr lang="zh-CN" altLang="en-US" dirty="0">
                <a:solidFill>
                  <a:srgbClr val="000000"/>
                </a:solidFill>
                <a:latin typeface="Arial" panose="020B0604020202020204" pitchFamily="34" charset="0"/>
              </a:rPr>
              <a:t>的大问题，关于同步，原版</a:t>
            </a:r>
            <a:r>
              <a:rPr lang="en-US" altLang="zh-CN" dirty="0">
                <a:solidFill>
                  <a:srgbClr val="000000"/>
                </a:solidFill>
                <a:latin typeface="Arial" panose="020B0604020202020204" pitchFamily="34" charset="0"/>
              </a:rPr>
              <a:t>overview</a:t>
            </a:r>
            <a:r>
              <a:rPr lang="zh-CN" altLang="en-US" dirty="0">
                <a:solidFill>
                  <a:srgbClr val="000000"/>
                </a:solidFill>
                <a:latin typeface="Arial" panose="020B0604020202020204" pitchFamily="34" charset="0"/>
              </a:rPr>
              <a:t>上也有一个非常生动的图，贴在这里吧：</a:t>
            </a:r>
          </a:p>
          <a:p>
            <a:r>
              <a:rPr lang="zh-CN" altLang="en-US" dirty="0">
                <a:solidFill>
                  <a:srgbClr val="000000"/>
                </a:solidFill>
                <a:latin typeface="Arial" panose="020B0604020202020204" pitchFamily="34" charset="0"/>
              </a:rPr>
              <a:t>在同一个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上同步</a:t>
            </a:r>
            <a:endParaRPr lang="zh-CN" altLang="en-US" b="0" i="0" dirty="0">
              <a:solidFill>
                <a:srgbClr val="000000"/>
              </a:solidFill>
              <a:effectLst/>
              <a:latin typeface="Arial" panose="020B0604020202020204" pitchFamily="34" charset="0"/>
            </a:endParaRPr>
          </a:p>
        </p:txBody>
      </p:sp>
      <p:pic>
        <p:nvPicPr>
          <p:cNvPr id="11268" name="Picture 4" descr="http://img.blog.csdn.net/201305171749494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panose="020B0604020202020204" pitchFamily="34" charset="0"/>
              </a:rPr>
              <a:t>在多个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间同步</a:t>
            </a:r>
            <a:endParaRPr lang="en-US" dirty="0"/>
          </a:p>
        </p:txBody>
      </p:sp>
      <p:pic>
        <p:nvPicPr>
          <p:cNvPr id="11270" name="Picture 6" descr="http://img.blog.csdn.net/201305171750078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06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2"/>
              </a:rPr>
              <a:t>https://blog.piasy.com/2016/06/07/Open-gl-es-android-2-part-1</a:t>
            </a:r>
            <a:r>
              <a:rPr lang="en-US" sz="1800" dirty="0" smtClean="0">
                <a:hlinkClick r:id="rId2"/>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extLst>
      <p:ext uri="{BB962C8B-B14F-4D97-AF65-F5344CB8AC3E}">
        <p14:creationId xmlns:p14="http://schemas.microsoft.com/office/powerpoint/2010/main" val="3632388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p>
          <a:p>
            <a:r>
              <a:rPr lang="en-US"/>
              <a:t>$ update-alternatives --list python update-alternatives: error: no alternatives for python</a:t>
            </a:r>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p>
        </p:txBody>
      </p:sp>
    </p:spTree>
    <p:extLst>
      <p:ext uri="{BB962C8B-B14F-4D97-AF65-F5344CB8AC3E}">
        <p14:creationId xmlns:p14="http://schemas.microsoft.com/office/powerpoint/2010/main" val="2595859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3"/>
              </a:rPr>
              <a:t> http</a:t>
            </a:r>
            <a:r>
              <a:rPr lang="en-US" dirty="0">
                <a:hlinkClick r:id="rId3"/>
              </a:rPr>
              <a:t>://</a:t>
            </a:r>
            <a:r>
              <a:rPr lang="en-US" dirty="0" smtClean="0">
                <a:hlinkClick r:id="rId3"/>
              </a:rPr>
              <a:t>www.open-open.com/lib/view/open1435821058294.html</a:t>
            </a:r>
            <a:endParaRPr lang="en-US" dirty="0" smtClean="0"/>
          </a:p>
          <a:p>
            <a:r>
              <a:rPr lang="en-US" dirty="0">
                <a:hlinkClick r:id="rId4"/>
              </a:rPr>
              <a:t>https://</a:t>
            </a:r>
            <a:r>
              <a:rPr lang="en-US" dirty="0" smtClean="0">
                <a:hlinkClick r:id="rId4"/>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5"/>
              </a:rPr>
              <a:t>https://www.youtube.com/watch?v=pMJSSqMmJBg&amp;index=1&amp;list=PLO5e_-</a:t>
            </a:r>
            <a:r>
              <a:rPr lang="en-US" altLang="zh-CN" dirty="0" smtClean="0">
                <a:hlinkClick r:id="rId5"/>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6"/>
              </a:rPr>
              <a:t>https://</a:t>
            </a:r>
            <a:r>
              <a:rPr lang="en-US" altLang="zh-CN" dirty="0" smtClean="0">
                <a:hlinkClick r:id="rId6"/>
              </a:rPr>
              <a:t>www.youtube.com/watch?v=jEdJcOT-e2E</a:t>
            </a:r>
            <a:endParaRPr lang="en-US" altLang="zh-CN" dirty="0" smtClean="0"/>
          </a:p>
          <a:p>
            <a:endParaRPr lang="en-US" altLang="zh-CN" dirty="0" smtClean="0"/>
          </a:p>
          <a:p>
            <a:endParaRPr lang="en-US" dirty="0" smtClean="0"/>
          </a:p>
          <a:p>
            <a:endParaRPr lang="en-US" dirty="0"/>
          </a:p>
        </p:txBody>
      </p:sp>
    </p:spTree>
    <p:extLst>
      <p:ext uri="{BB962C8B-B14F-4D97-AF65-F5344CB8AC3E}">
        <p14:creationId xmlns:p14="http://schemas.microsoft.com/office/powerpoint/2010/main" val="2386003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61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Joule Development Overview</a:t>
            </a:r>
            <a:endParaRPr lang="en-US" dirty="0"/>
          </a:p>
        </p:txBody>
      </p:sp>
      <p:sp>
        <p:nvSpPr>
          <p:cNvPr id="3" name="Content Placeholder 2"/>
          <p:cNvSpPr>
            <a:spLocks noGrp="1"/>
          </p:cNvSpPr>
          <p:nvPr>
            <p:ph idx="1"/>
          </p:nvPr>
        </p:nvSpPr>
        <p:spPr/>
        <p:txBody>
          <a:bodyPr>
            <a:normAutofit fontScale="70000" lnSpcReduction="20000"/>
          </a:bodyPr>
          <a:lstStyle/>
          <a:p>
            <a:r>
              <a:rPr lang="en-US" dirty="0"/>
              <a:t>An </a:t>
            </a:r>
            <a:r>
              <a:rPr lang="en-US" dirty="0">
                <a:hlinkClick r:id="rId2"/>
              </a:rPr>
              <a:t>overview of the development kit</a:t>
            </a:r>
            <a:r>
              <a:rPr lang="en-US" dirty="0"/>
              <a:t> architecture and high level features of the platform</a:t>
            </a:r>
          </a:p>
          <a:p>
            <a:r>
              <a:rPr lang="en-US" dirty="0">
                <a:hlinkClick r:id="rId3"/>
              </a:rPr>
              <a:t>Assembly of the development kit</a:t>
            </a:r>
            <a:r>
              <a:rPr lang="en-US" dirty="0"/>
              <a:t> and connecting accessory devices</a:t>
            </a:r>
          </a:p>
          <a:p>
            <a:r>
              <a:rPr lang="en-US" dirty="0"/>
              <a:t>First time </a:t>
            </a:r>
            <a:r>
              <a:rPr lang="en-US" dirty="0">
                <a:hlinkClick r:id="rId4"/>
              </a:rPr>
              <a:t>boot sequence</a:t>
            </a:r>
            <a:r>
              <a:rPr lang="en-US" dirty="0"/>
              <a:t> that includes </a:t>
            </a:r>
            <a:r>
              <a:rPr lang="en-US" dirty="0">
                <a:hlinkClick r:id="rId5"/>
              </a:rPr>
              <a:t>updating the firmware</a:t>
            </a:r>
            <a:r>
              <a:rPr lang="en-US" dirty="0"/>
              <a:t> and </a:t>
            </a:r>
            <a:r>
              <a:rPr lang="en-US" dirty="0">
                <a:hlinkClick r:id="rId6"/>
              </a:rPr>
              <a:t>installing the operating system</a:t>
            </a:r>
            <a:endParaRPr lang="en-US" dirty="0"/>
          </a:p>
          <a:p>
            <a:r>
              <a:rPr lang="en-US" dirty="0"/>
              <a:t>Advanced </a:t>
            </a:r>
            <a:r>
              <a:rPr lang="en-US" dirty="0">
                <a:hlinkClick r:id="rId7"/>
              </a:rPr>
              <a:t>programming topics</a:t>
            </a:r>
            <a:r>
              <a:rPr lang="en-US" dirty="0"/>
              <a:t> sorted by technical domain</a:t>
            </a:r>
          </a:p>
          <a:p>
            <a:r>
              <a:rPr lang="en-US" dirty="0"/>
              <a:t>Intel® Joule™ </a:t>
            </a:r>
            <a:r>
              <a:rPr lang="en-US" dirty="0">
                <a:hlinkClick r:id="rId8"/>
              </a:rPr>
              <a:t>Compute Module Datasheet</a:t>
            </a:r>
            <a:endParaRPr lang="en-US" dirty="0"/>
          </a:p>
          <a:p>
            <a:r>
              <a:rPr lang="en-US" dirty="0">
                <a:hlinkClick r:id="rId9"/>
              </a:rPr>
              <a:t>Expansion Board Design Guide</a:t>
            </a:r>
            <a:r>
              <a:rPr lang="en-US" dirty="0"/>
              <a:t> describes how Intel® designed the expansion board and provides guidance toward designing your own expansion board</a:t>
            </a:r>
          </a:p>
          <a:p>
            <a:r>
              <a:rPr lang="en-US" dirty="0">
                <a:hlinkClick r:id="rId10"/>
              </a:rPr>
              <a:t>Expansion Board Datasheet</a:t>
            </a:r>
            <a:r>
              <a:rPr lang="en-US" dirty="0"/>
              <a:t>, formerly known as the Expansion Board Hardware Guide, provides technical specifications for the expansion board.</a:t>
            </a:r>
          </a:p>
          <a:p>
            <a:r>
              <a:rPr lang="en-US" dirty="0"/>
              <a:t>An </a:t>
            </a:r>
            <a:r>
              <a:rPr lang="en-US" dirty="0">
                <a:hlinkClick r:id="rId11"/>
              </a:rPr>
              <a:t>Accessories</a:t>
            </a:r>
            <a:r>
              <a:rPr lang="en-US" dirty="0"/>
              <a:t> section that discusses a wide variety of items that work with the Intel Joule module, including expansion board options, thermal solutions, enclosures, 3D printable parts, and the Intel® RealSense™ camera.</a:t>
            </a:r>
          </a:p>
          <a:p>
            <a:r>
              <a:rPr lang="en-US" dirty="0">
                <a:hlinkClick r:id="rId12"/>
              </a:rPr>
              <a:t>Frequently Asked Questions</a:t>
            </a:r>
            <a:endParaRPr lang="en-US" dirty="0"/>
          </a:p>
          <a:p>
            <a:endParaRPr lang="en-US" dirty="0"/>
          </a:p>
        </p:txBody>
      </p:sp>
      <p:sp>
        <p:nvSpPr>
          <p:cNvPr id="4" name="TextBox 3"/>
          <p:cNvSpPr txBox="1"/>
          <p:nvPr/>
        </p:nvSpPr>
        <p:spPr>
          <a:xfrm>
            <a:off x="838200" y="6276512"/>
            <a:ext cx="10515600" cy="369332"/>
          </a:xfrm>
          <a:prstGeom prst="rect">
            <a:avLst/>
          </a:prstGeom>
          <a:noFill/>
        </p:spPr>
        <p:txBody>
          <a:bodyPr wrap="square" rtlCol="0">
            <a:spAutoFit/>
          </a:bodyPr>
          <a:lstStyle/>
          <a:p>
            <a:r>
              <a:rPr lang="en-US" dirty="0"/>
              <a:t>https://software.intel.com/en-us/intel-joule-getting-started</a:t>
            </a:r>
          </a:p>
        </p:txBody>
      </p:sp>
    </p:spTree>
    <p:extLst>
      <p:ext uri="{BB962C8B-B14F-4D97-AF65-F5344CB8AC3E}">
        <p14:creationId xmlns:p14="http://schemas.microsoft.com/office/powerpoint/2010/main" val="717592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65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374" t="-18137" r="17374" b="18137"/>
          <a:stretch/>
        </p:blipFill>
        <p:spPr>
          <a:xfrm>
            <a:off x="-2059709" y="-1908464"/>
            <a:ext cx="13448145" cy="10287000"/>
          </a:xfrm>
          <a:prstGeom prst="rect">
            <a:avLst/>
          </a:prstGeom>
        </p:spPr>
      </p:pic>
    </p:spTree>
    <p:extLst>
      <p:ext uri="{BB962C8B-B14F-4D97-AF65-F5344CB8AC3E}">
        <p14:creationId xmlns:p14="http://schemas.microsoft.com/office/powerpoint/2010/main" val="1884452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1231" y="288031"/>
            <a:ext cx="6096000" cy="1754326"/>
          </a:xfrm>
          <a:prstGeom prst="rect">
            <a:avLst/>
          </a:prstGeom>
        </p:spPr>
        <p:txBody>
          <a:bodyPr>
            <a:spAutoFit/>
          </a:bodyPr>
          <a:lstStyle/>
          <a:p>
            <a:r>
              <a:rPr lang="en-US" altLang="zh-CN" b="1" dirty="0">
                <a:solidFill>
                  <a:srgbClr val="000000"/>
                </a:solidFill>
                <a:latin typeface="PingFang SC"/>
              </a:rPr>
              <a:t>OPENSTACK</a:t>
            </a:r>
            <a:r>
              <a:rPr lang="zh-CN" altLang="en-US" b="1" dirty="0">
                <a:solidFill>
                  <a:srgbClr val="000000"/>
                </a:solidFill>
                <a:latin typeface="PingFang SC"/>
              </a:rPr>
              <a:t>软件</a:t>
            </a:r>
          </a:p>
          <a:p>
            <a:r>
              <a:rPr lang="en-US" altLang="zh-CN" dirty="0">
                <a:solidFill>
                  <a:srgbClr val="000000"/>
                </a:solidFill>
                <a:latin typeface="PingFang SC"/>
              </a:rPr>
              <a:t>OpenStack</a:t>
            </a:r>
            <a:r>
              <a:rPr lang="zh-CN" altLang="en-US" dirty="0">
                <a:solidFill>
                  <a:srgbClr val="000000"/>
                </a:solidFill>
                <a:latin typeface="PingFang SC"/>
              </a:rPr>
              <a:t>平台是几个项目的集合，这几个项目共同提供了管理计算机、存储以及数据中心中网络资源的能力。</a:t>
            </a:r>
            <a:r>
              <a:rPr lang="en-US" altLang="zh-CN" dirty="0">
                <a:solidFill>
                  <a:srgbClr val="000000"/>
                </a:solidFill>
                <a:latin typeface="PingFang SC"/>
              </a:rPr>
              <a:t>OpenStack</a:t>
            </a:r>
            <a:r>
              <a:rPr lang="zh-CN" altLang="en-US" dirty="0">
                <a:solidFill>
                  <a:srgbClr val="000000"/>
                </a:solidFill>
                <a:latin typeface="PingFang SC"/>
              </a:rPr>
              <a:t>还提供了一系列</a:t>
            </a:r>
            <a:r>
              <a:rPr lang="en-US" altLang="zh-CN" dirty="0">
                <a:solidFill>
                  <a:srgbClr val="000000"/>
                </a:solidFill>
                <a:latin typeface="PingFang SC"/>
              </a:rPr>
              <a:t>API</a:t>
            </a:r>
            <a:r>
              <a:rPr lang="zh-CN" altLang="en-US" dirty="0">
                <a:solidFill>
                  <a:srgbClr val="000000"/>
                </a:solidFill>
                <a:latin typeface="PingFang SC"/>
              </a:rPr>
              <a:t>和集中的仪表板来管理云资源。</a:t>
            </a:r>
            <a:r>
              <a:rPr lang="en-US" altLang="zh-CN" dirty="0">
                <a:solidFill>
                  <a:srgbClr val="000000"/>
                </a:solidFill>
                <a:latin typeface="PingFang SC"/>
              </a:rPr>
              <a:t>OpenStack</a:t>
            </a:r>
            <a:r>
              <a:rPr lang="zh-CN" altLang="en-US" dirty="0">
                <a:solidFill>
                  <a:srgbClr val="000000"/>
                </a:solidFill>
                <a:latin typeface="PingFang SC"/>
              </a:rPr>
              <a:t>被设计运行在商用硬件上。针对想要在特定的企业级硬件上运行的客户，有特定的</a:t>
            </a:r>
            <a:r>
              <a:rPr lang="zh-CN" altLang="en-US" dirty="0">
                <a:solidFill>
                  <a:srgbClr val="4990E2"/>
                </a:solidFill>
                <a:latin typeface="PingFang SC"/>
                <a:hlinkClick r:id="rId2"/>
              </a:rPr>
              <a:t>驱动</a:t>
            </a:r>
            <a:r>
              <a:rPr lang="zh-CN" altLang="en-US" dirty="0">
                <a:solidFill>
                  <a:srgbClr val="000000"/>
                </a:solidFill>
                <a:latin typeface="PingFang SC"/>
              </a:rPr>
              <a:t>程序提供。</a:t>
            </a:r>
            <a:endParaRPr lang="zh-CN" altLang="en-US" b="0" i="0" dirty="0">
              <a:solidFill>
                <a:srgbClr val="000000"/>
              </a:solidFill>
              <a:effectLst/>
              <a:latin typeface="PingFang SC"/>
            </a:endParaRPr>
          </a:p>
        </p:txBody>
      </p:sp>
      <p:pic>
        <p:nvPicPr>
          <p:cNvPr id="8194" name="Picture 2" descr="http://static.oschina.net/uploads/img/201504/28072327_Cvx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231" y="2337385"/>
            <a:ext cx="6819900" cy="28289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1231" y="5264860"/>
            <a:ext cx="6096000" cy="1477328"/>
          </a:xfrm>
          <a:prstGeom prst="rect">
            <a:avLst/>
          </a:prstGeom>
        </p:spPr>
        <p:txBody>
          <a:bodyPr>
            <a:spAutoFit/>
          </a:bodyPr>
          <a:lstStyle/>
          <a:p>
            <a:r>
              <a:rPr lang="en-US" altLang="zh-CN" dirty="0">
                <a:solidFill>
                  <a:srgbClr val="000000"/>
                </a:solidFill>
                <a:latin typeface="PingFang SC"/>
              </a:rPr>
              <a:t>OpenStack</a:t>
            </a:r>
            <a:r>
              <a:rPr lang="zh-CN" altLang="en-US" dirty="0">
                <a:solidFill>
                  <a:srgbClr val="000000"/>
                </a:solidFill>
                <a:latin typeface="PingFang SC"/>
              </a:rPr>
              <a:t>遵循一个一年两次的开发及发布的周期，在春末提供一个发布，秋季第二。版本的代号按字母顺序排列，最新的发布名叫</a:t>
            </a:r>
            <a:r>
              <a:rPr lang="en-US" altLang="zh-CN" dirty="0">
                <a:solidFill>
                  <a:srgbClr val="000000"/>
                </a:solidFill>
                <a:latin typeface="PingFang SC"/>
              </a:rPr>
              <a:t>Juno </a:t>
            </a:r>
            <a:r>
              <a:rPr lang="zh-CN" altLang="en-US" dirty="0">
                <a:solidFill>
                  <a:srgbClr val="000000"/>
                </a:solidFill>
                <a:latin typeface="PingFang SC"/>
              </a:rPr>
              <a:t>（以“</a:t>
            </a:r>
            <a:r>
              <a:rPr lang="en-US" altLang="zh-CN" dirty="0">
                <a:solidFill>
                  <a:srgbClr val="000000"/>
                </a:solidFill>
                <a:latin typeface="PingFang SC"/>
              </a:rPr>
              <a:t>J”</a:t>
            </a:r>
            <a:r>
              <a:rPr lang="zh-CN" altLang="en-US" dirty="0">
                <a:solidFill>
                  <a:srgbClr val="000000"/>
                </a:solidFill>
                <a:latin typeface="PingFang SC"/>
              </a:rPr>
              <a:t>开头代表第十次发布）。目前，</a:t>
            </a:r>
            <a:r>
              <a:rPr lang="en-US" altLang="zh-CN" dirty="0">
                <a:solidFill>
                  <a:srgbClr val="000000"/>
                </a:solidFill>
                <a:latin typeface="PingFang SC"/>
              </a:rPr>
              <a:t>Kilo</a:t>
            </a:r>
            <a:r>
              <a:rPr lang="zh-CN" altLang="en-US" dirty="0">
                <a:solidFill>
                  <a:srgbClr val="000000"/>
                </a:solidFill>
                <a:latin typeface="PingFang SC"/>
              </a:rPr>
              <a:t>版本是主要开发版本，其计划在</a:t>
            </a:r>
            <a:r>
              <a:rPr lang="en-US" altLang="zh-CN" dirty="0">
                <a:solidFill>
                  <a:srgbClr val="000000"/>
                </a:solidFill>
                <a:latin typeface="PingFang SC"/>
              </a:rPr>
              <a:t>2015</a:t>
            </a:r>
            <a:r>
              <a:rPr lang="zh-CN" altLang="en-US" dirty="0">
                <a:solidFill>
                  <a:srgbClr val="000000"/>
                </a:solidFill>
                <a:latin typeface="PingFang SC"/>
              </a:rPr>
              <a:t>年四月发布。</a:t>
            </a:r>
            <a:r>
              <a:rPr lang="en-US" altLang="zh-CN" dirty="0">
                <a:solidFill>
                  <a:srgbClr val="000000"/>
                </a:solidFill>
                <a:latin typeface="PingFang SC"/>
              </a:rPr>
              <a:t>Liberty</a:t>
            </a:r>
            <a:r>
              <a:rPr lang="zh-CN" altLang="en-US" dirty="0">
                <a:solidFill>
                  <a:srgbClr val="000000"/>
                </a:solidFill>
                <a:latin typeface="PingFang SC"/>
              </a:rPr>
              <a:t>版本将随后</a:t>
            </a:r>
            <a:r>
              <a:rPr lang="en-US" altLang="zh-CN" dirty="0">
                <a:solidFill>
                  <a:srgbClr val="000000"/>
                </a:solidFill>
                <a:latin typeface="PingFang SC"/>
              </a:rPr>
              <a:t>2015</a:t>
            </a:r>
            <a:r>
              <a:rPr lang="zh-CN" altLang="en-US" dirty="0">
                <a:solidFill>
                  <a:srgbClr val="000000"/>
                </a:solidFill>
                <a:latin typeface="PingFang SC"/>
              </a:rPr>
              <a:t>年十一月份发布。</a:t>
            </a:r>
            <a:endParaRPr lang="en-US" dirty="0"/>
          </a:p>
        </p:txBody>
      </p:sp>
      <p:sp>
        <p:nvSpPr>
          <p:cNvPr id="6" name="TextBox 5"/>
          <p:cNvSpPr txBox="1"/>
          <p:nvPr/>
        </p:nvSpPr>
        <p:spPr>
          <a:xfrm flipH="1">
            <a:off x="6658251" y="346223"/>
            <a:ext cx="5459767" cy="646331"/>
          </a:xfrm>
          <a:prstGeom prst="rect">
            <a:avLst/>
          </a:prstGeom>
          <a:noFill/>
        </p:spPr>
        <p:txBody>
          <a:bodyPr wrap="square" rtlCol="0">
            <a:spAutoFit/>
          </a:bodyPr>
          <a:lstStyle/>
          <a:p>
            <a:r>
              <a:rPr lang="en-US"/>
              <a:t>https://www.oschina.net/translate/getting-started-openstack</a:t>
            </a:r>
            <a:endParaRPr lang="en-US" dirty="0"/>
          </a:p>
        </p:txBody>
      </p:sp>
    </p:spTree>
    <p:extLst>
      <p:ext uri="{BB962C8B-B14F-4D97-AF65-F5344CB8AC3E}">
        <p14:creationId xmlns:p14="http://schemas.microsoft.com/office/powerpoint/2010/main" val="3394692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2"/>
              </a:rPr>
              <a:t>KVM</a:t>
            </a:r>
            <a:r>
              <a:rPr lang="zh-CN" altLang="en-US" b="1" dirty="0">
                <a:hlinkClick r:id="rId2"/>
              </a:rPr>
              <a:t>技术</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blog.csdn.net/flyforfreedom2008/article/details/46389509</a:t>
            </a:r>
            <a:endParaRPr lang="en-US" dirty="0" smtClean="0"/>
          </a:p>
          <a:p>
            <a:r>
              <a:rPr lang="en-US" dirty="0">
                <a:hlinkClick r:id="rId3"/>
              </a:rPr>
              <a:t>http://</a:t>
            </a:r>
            <a:r>
              <a:rPr lang="en-US" dirty="0" smtClean="0">
                <a:hlinkClick r:id="rId3"/>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extLst>
      <p:ext uri="{BB962C8B-B14F-4D97-AF65-F5344CB8AC3E}">
        <p14:creationId xmlns:p14="http://schemas.microsoft.com/office/powerpoint/2010/main" val="2312904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938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Framework</a:t>
            </a:r>
            <a:endParaRPr lang="en-US" dirty="0"/>
          </a:p>
        </p:txBody>
      </p:sp>
      <p:sp>
        <p:nvSpPr>
          <p:cNvPr id="4" name="Rectangle 3"/>
          <p:cNvSpPr/>
          <p:nvPr/>
        </p:nvSpPr>
        <p:spPr>
          <a:xfrm>
            <a:off x="189390" y="1690688"/>
            <a:ext cx="6096000" cy="3416320"/>
          </a:xfrm>
          <a:prstGeom prst="rect">
            <a:avLst/>
          </a:prstGeom>
        </p:spPr>
        <p:txBody>
          <a:bodyPr>
            <a:spAutoFit/>
          </a:bodyPr>
          <a:lstStyle/>
          <a:p>
            <a:r>
              <a:rPr lang="en-US" altLang="zh-CN" dirty="0" smtClean="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是基于虚拟化扩展（</a:t>
            </a:r>
            <a:r>
              <a:rPr lang="en-US" altLang="zh-CN" dirty="0">
                <a:solidFill>
                  <a:srgbClr val="4B4B4B"/>
                </a:solidFill>
                <a:latin typeface="Verdana" panose="020B0604030504040204" pitchFamily="34" charset="0"/>
              </a:rPr>
              <a:t>Intel VT </a:t>
            </a:r>
            <a:r>
              <a:rPr lang="zh-CN" altLang="en-US" dirty="0">
                <a:solidFill>
                  <a:srgbClr val="4B4B4B"/>
                </a:solidFill>
                <a:latin typeface="Verdana" panose="020B0604030504040204" pitchFamily="34" charset="0"/>
              </a:rPr>
              <a:t>或者 </a:t>
            </a:r>
            <a:r>
              <a:rPr lang="en-US" altLang="zh-CN" dirty="0">
                <a:solidFill>
                  <a:srgbClr val="4B4B4B"/>
                </a:solidFill>
                <a:latin typeface="Verdana" panose="020B0604030504040204" pitchFamily="34" charset="0"/>
              </a:rPr>
              <a:t>AMD-V</a:t>
            </a:r>
            <a:r>
              <a:rPr lang="zh-CN" altLang="en-US" dirty="0">
                <a:solidFill>
                  <a:srgbClr val="4B4B4B"/>
                </a:solidFill>
                <a:latin typeface="Verdana" panose="020B0604030504040204" pitchFamily="34" charset="0"/>
              </a:rPr>
              <a:t>）的 </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硬件的开源的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原生的全虚拟化解决方案。</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中，虚拟机被实现为常规的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进程，由标准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调度程序进行调度；虚机的每个虚拟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被实现为一个常规的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进程。这使得 </a:t>
            </a:r>
            <a:r>
              <a:rPr lang="en-US" altLang="zh-CN" dirty="0">
                <a:solidFill>
                  <a:srgbClr val="4B4B4B"/>
                </a:solidFill>
                <a:latin typeface="Verdana" panose="020B0604030504040204" pitchFamily="34" charset="0"/>
              </a:rPr>
              <a:t>KMV </a:t>
            </a:r>
            <a:r>
              <a:rPr lang="zh-CN" altLang="en-US" dirty="0">
                <a:solidFill>
                  <a:srgbClr val="4B4B4B"/>
                </a:solidFill>
                <a:latin typeface="Verdana" panose="020B0604030504040204" pitchFamily="34" charset="0"/>
              </a:rPr>
              <a:t>能够使用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内核的已有功能。</a:t>
            </a:r>
          </a:p>
          <a:p>
            <a:r>
              <a:rPr lang="zh-CN" altLang="en-US" dirty="0" smtClean="0">
                <a:solidFill>
                  <a:srgbClr val="4B4B4B"/>
                </a:solidFill>
                <a:latin typeface="Verdana" panose="020B0604030504040204" pitchFamily="34" charset="0"/>
              </a:rPr>
              <a:t>但</a:t>
            </a:r>
            <a:r>
              <a:rPr lang="zh-CN" altLang="en-US" dirty="0">
                <a:solidFill>
                  <a:srgbClr val="4B4B4B"/>
                </a:solidFill>
                <a:latin typeface="Verdana" panose="020B0604030504040204" pitchFamily="34" charset="0"/>
              </a:rPr>
              <a:t>是，</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本身不执行任何硬件模拟，需要客户空间程序通过 </a:t>
            </a:r>
            <a:r>
              <a:rPr lang="en-US" altLang="zh-CN" dirty="0">
                <a:solidFill>
                  <a:srgbClr val="4B4B4B"/>
                </a:solidFill>
                <a:latin typeface="Verdana" panose="020B0604030504040204" pitchFamily="34" charset="0"/>
              </a:rPr>
              <a:t>/dev/</a:t>
            </a:r>
            <a:r>
              <a:rPr lang="en-US" altLang="zh-CN" dirty="0" err="1">
                <a:solidFill>
                  <a:srgbClr val="4B4B4B"/>
                </a:solidFill>
                <a:latin typeface="Verdana" panose="020B0604030504040204" pitchFamily="34" charset="0"/>
              </a:rPr>
              <a:t>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接口设置一个客户机虚拟服务器的地址空间，向它提供模拟的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，并将它的视频显示映射回宿主的显示屏。目前这个应用程序是 </a:t>
            </a:r>
            <a:r>
              <a:rPr lang="en-US" altLang="zh-CN" dirty="0">
                <a:solidFill>
                  <a:srgbClr val="4B4B4B"/>
                </a:solidFill>
                <a:latin typeface="Verdana" panose="020B0604030504040204" pitchFamily="34" charset="0"/>
              </a:rPr>
              <a:t>QEMU</a:t>
            </a:r>
            <a:r>
              <a:rPr lang="zh-CN" altLang="en-US" dirty="0">
                <a:solidFill>
                  <a:srgbClr val="4B4B4B"/>
                </a:solidFill>
                <a:latin typeface="Verdana" panose="020B0604030504040204" pitchFamily="34" charset="0"/>
              </a:rPr>
              <a:t>。</a:t>
            </a:r>
          </a:p>
          <a:p>
            <a:r>
              <a:rPr lang="zh-CN" altLang="en-US" dirty="0">
                <a:solidFill>
                  <a:srgbClr val="4B4B4B"/>
                </a:solidFill>
                <a:latin typeface="Verdana" panose="020B0604030504040204" pitchFamily="34" charset="0"/>
              </a:rPr>
              <a:t> </a:t>
            </a:r>
          </a:p>
          <a:p>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上的用户空间、内核空间和虚机：</a:t>
            </a:r>
            <a:endParaRPr lang="zh-CN" altLang="en-US" b="0" i="0" dirty="0">
              <a:solidFill>
                <a:srgbClr val="4B4B4B"/>
              </a:solidFill>
              <a:effectLst/>
              <a:latin typeface="Verdana" panose="020B0604030504040204" pitchFamily="34" charset="0"/>
            </a:endParaRPr>
          </a:p>
        </p:txBody>
      </p:sp>
      <p:pic>
        <p:nvPicPr>
          <p:cNvPr id="2050" name="Picture 2" descr="http://images0.cnblogs.com/blog2015/697113/201505/3115443492340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anose="020B0604030504040204" pitchFamily="34" charset="0"/>
              </a:rPr>
              <a:t>Guest</a:t>
            </a:r>
            <a:r>
              <a:rPr lang="zh-CN" altLang="en-US" sz="1400" dirty="0">
                <a:solidFill>
                  <a:srgbClr val="4B4B4B"/>
                </a:solidFill>
                <a:latin typeface="Verdana" panose="020B0604030504040204" pitchFamily="34" charset="0"/>
              </a:rPr>
              <a:t>：客户机系统，包括</a:t>
            </a:r>
            <a:r>
              <a:rPr lang="en-US" altLang="zh-CN" sz="1400" dirty="0">
                <a:solidFill>
                  <a:srgbClr val="4B4B4B"/>
                </a:solidFill>
                <a:latin typeface="Verdana" panose="020B0604030504040204" pitchFamily="34" charset="0"/>
              </a:rPr>
              <a:t>CPU</a:t>
            </a:r>
            <a:r>
              <a:rPr lang="zh-CN" altLang="en-US" sz="1400" dirty="0">
                <a:solidFill>
                  <a:srgbClr val="4B4B4B"/>
                </a:solidFill>
                <a:latin typeface="Verdana" panose="020B0604030504040204" pitchFamily="34" charset="0"/>
              </a:rPr>
              <a:t>（</a:t>
            </a:r>
            <a:r>
              <a:rPr lang="en-US" altLang="zh-CN" sz="1400" dirty="0">
                <a:solidFill>
                  <a:srgbClr val="4B4B4B"/>
                </a:solidFill>
                <a:latin typeface="Verdana" panose="020B0604030504040204" pitchFamily="34" charset="0"/>
              </a:rPr>
              <a:t>vCPU</a:t>
            </a:r>
            <a:r>
              <a:rPr lang="zh-CN" altLang="en-US" sz="1400" dirty="0">
                <a:solidFill>
                  <a:srgbClr val="4B4B4B"/>
                </a:solidFill>
                <a:latin typeface="Verdana" panose="020B0604030504040204" pitchFamily="34" charset="0"/>
              </a:rPr>
              <a:t>）、内存、驱动（</a:t>
            </a:r>
            <a:r>
              <a:rPr lang="en-US" altLang="zh-CN" sz="1400" dirty="0">
                <a:solidFill>
                  <a:srgbClr val="4B4B4B"/>
                </a:solidFill>
                <a:latin typeface="Verdana" panose="020B0604030504040204" pitchFamily="34" charset="0"/>
              </a:rPr>
              <a:t>Console</a:t>
            </a:r>
            <a:r>
              <a:rPr lang="zh-CN" altLang="en-US" sz="1400" dirty="0">
                <a:solidFill>
                  <a:srgbClr val="4B4B4B"/>
                </a:solidFill>
                <a:latin typeface="Verdana" panose="020B0604030504040204" pitchFamily="34" charset="0"/>
              </a:rPr>
              <a:t>、网卡、</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设备驱动等），被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置于一种受限制的 </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模式下运行。</a:t>
            </a:r>
          </a:p>
          <a:p>
            <a:pPr marL="342900" indent="-342900">
              <a:buFont typeface="+mj-lt"/>
              <a:buAutoNum type="arabicPeriod"/>
            </a:pP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：运行在内核空间，提供</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和内存的虚级化，以及客户机的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拦截。</a:t>
            </a:r>
            <a:r>
              <a:rPr lang="en-US" altLang="zh-CN" sz="1400" dirty="0">
                <a:solidFill>
                  <a:srgbClr val="4B4B4B"/>
                </a:solidFill>
                <a:latin typeface="Verdana" panose="020B0604030504040204" pitchFamily="34" charset="0"/>
              </a:rPr>
              <a:t>Guest </a:t>
            </a:r>
            <a:r>
              <a:rPr lang="zh-CN" altLang="en-US" sz="1400" dirty="0">
                <a:solidFill>
                  <a:srgbClr val="4B4B4B"/>
                </a:solidFill>
                <a:latin typeface="Verdana" panose="020B0604030504040204" pitchFamily="34" charset="0"/>
              </a:rPr>
              <a:t>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拦截后，交给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处理。</a:t>
            </a:r>
          </a:p>
          <a:p>
            <a:pPr marL="342900" indent="-342900">
              <a:buFont typeface="+mj-lt"/>
              <a:buAutoNum type="arabicPeriod"/>
            </a:pP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：修改过的为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虚机使用的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代码，运行在用户空间，提供硬件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虚拟化，通过 </a:t>
            </a:r>
            <a:r>
              <a:rPr lang="en-US" altLang="zh-CN" sz="1400" dirty="0">
                <a:solidFill>
                  <a:srgbClr val="4B4B4B"/>
                </a:solidFill>
                <a:latin typeface="Verdana" panose="020B0604030504040204" pitchFamily="34" charset="0"/>
              </a:rPr>
              <a:t>IOCTL /dev/</a:t>
            </a:r>
            <a:r>
              <a:rPr lang="en-US" altLang="zh-CN" sz="1400" dirty="0" err="1">
                <a:solidFill>
                  <a:srgbClr val="4B4B4B"/>
                </a:solidFill>
                <a:latin typeface="Verdana" panose="020B0604030504040204" pitchFamily="34" charset="0"/>
              </a:rPr>
              <a:t>kvm</a:t>
            </a:r>
            <a:r>
              <a:rPr lang="en-US" altLang="zh-CN" sz="1400" dirty="0">
                <a:solidFill>
                  <a:srgbClr val="4B4B4B"/>
                </a:solidFill>
                <a:latin typeface="Verdana" panose="020B0604030504040204" pitchFamily="34" charset="0"/>
              </a:rPr>
              <a:t> </a:t>
            </a:r>
            <a:r>
              <a:rPr lang="zh-CN" altLang="en-US" sz="1400" dirty="0">
                <a:solidFill>
                  <a:srgbClr val="4B4B4B"/>
                </a:solidFill>
                <a:latin typeface="Verdana" panose="020B0604030504040204" pitchFamily="34" charset="0"/>
              </a:rPr>
              <a:t>设备和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交互。</a:t>
            </a:r>
            <a:endParaRPr lang="zh-CN" altLang="en-US" sz="1400" b="0" i="0" dirty="0">
              <a:solidFill>
                <a:srgbClr val="4B4B4B"/>
              </a:solidFill>
              <a:effectLst/>
              <a:latin typeface="Verdana" panose="020B0604030504040204" pitchFamily="34" charset="0"/>
            </a:endParaRPr>
          </a:p>
        </p:txBody>
      </p:sp>
    </p:spTree>
    <p:extLst>
      <p:ext uri="{BB962C8B-B14F-4D97-AF65-F5344CB8AC3E}">
        <p14:creationId xmlns:p14="http://schemas.microsoft.com/office/powerpoint/2010/main" val="3180589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所支持的功能包括：</a:t>
            </a:r>
          </a:p>
          <a:p>
            <a:pPr>
              <a:buFont typeface="Arial" panose="020B0604020202020204" pitchFamily="34" charset="0"/>
              <a:buChar char="•"/>
            </a:pPr>
            <a:r>
              <a:rPr lang="zh-CN" altLang="en-US" dirty="0">
                <a:solidFill>
                  <a:srgbClr val="4B4B4B"/>
                </a:solidFill>
                <a:latin typeface="Verdana" panose="020B0604030504040204" pitchFamily="34" charset="0"/>
              </a:rPr>
              <a:t>支持</a:t>
            </a:r>
            <a:r>
              <a:rPr lang="en-US"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memory </a:t>
            </a:r>
            <a:r>
              <a:rPr lang="zh-CN" altLang="en-US" dirty="0">
                <a:solidFill>
                  <a:srgbClr val="4B4B4B"/>
                </a:solidFill>
                <a:latin typeface="Verdana" panose="020B0604030504040204" pitchFamily="34" charset="0"/>
              </a:rPr>
              <a:t>超分（</a:t>
            </a:r>
            <a:r>
              <a:rPr lang="en-US" dirty="0">
                <a:solidFill>
                  <a:srgbClr val="4B4B4B"/>
                </a:solidFill>
                <a:latin typeface="Verdana" panose="020B0604030504040204" pitchFamily="34" charset="0"/>
              </a:rPr>
              <a:t>Overcommit）</a:t>
            </a:r>
          </a:p>
          <a:p>
            <a:pPr>
              <a:buFont typeface="Arial" panose="020B0604020202020204" pitchFamily="34" charset="0"/>
              <a:buChar char="•"/>
            </a:pPr>
            <a:r>
              <a:rPr lang="zh-CN" altLang="en-US" dirty="0">
                <a:solidFill>
                  <a:srgbClr val="4B4B4B"/>
                </a:solidFill>
                <a:latin typeface="Verdana" panose="020B0604030504040204" pitchFamily="34" charset="0"/>
              </a:rPr>
              <a:t>支持半虚拟化</a:t>
            </a:r>
            <a:r>
              <a:rPr lang="en-US" dirty="0">
                <a:solidFill>
                  <a:srgbClr val="4B4B4B"/>
                </a:solidFill>
                <a:latin typeface="Verdana" panose="020B0604030504040204" pitchFamily="34" charset="0"/>
              </a:rPr>
              <a:t>I/O （</a:t>
            </a:r>
            <a:r>
              <a:rPr lang="en-US" dirty="0" err="1">
                <a:solidFill>
                  <a:srgbClr val="4B4B4B"/>
                </a:solidFill>
                <a:latin typeface="Verdana" panose="020B0604030504040204" pitchFamily="34" charset="0"/>
              </a:rPr>
              <a:t>virtio</a:t>
            </a:r>
            <a:r>
              <a:rPr lang="en-US" dirty="0">
                <a:solidFill>
                  <a:srgbClr val="4B4B4B"/>
                </a:solidFill>
                <a:latin typeface="Verdana" panose="020B0604030504040204" pitchFamily="34" charset="0"/>
              </a:rPr>
              <a:t>）</a:t>
            </a:r>
          </a:p>
          <a:p>
            <a:pPr>
              <a:buFont typeface="Arial" panose="020B0604020202020204" pitchFamily="34" charset="0"/>
              <a:buChar char="•"/>
            </a:pPr>
            <a:r>
              <a:rPr lang="zh-CN" altLang="en-US" dirty="0">
                <a:solidFill>
                  <a:srgbClr val="4B4B4B"/>
                </a:solidFill>
                <a:latin typeface="Verdana" panose="020B0604030504040204" pitchFamily="34" charset="0"/>
              </a:rPr>
              <a:t>支持热插拔 （</a:t>
            </a:r>
            <a:r>
              <a:rPr lang="en-US" dirty="0" err="1">
                <a:solidFill>
                  <a:srgbClr val="4B4B4B"/>
                </a:solidFill>
                <a:latin typeface="Verdana" panose="020B0604030504040204" pitchFamily="34" charset="0"/>
              </a:rPr>
              <a:t>cpu</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块设备、网络设备等）</a:t>
            </a:r>
          </a:p>
          <a:p>
            <a:pPr>
              <a:buFont typeface="Arial" panose="020B0604020202020204" pitchFamily="34" charset="0"/>
              <a:buChar char="•"/>
            </a:pPr>
            <a:r>
              <a:rPr lang="zh-CN" altLang="en-US" dirty="0">
                <a:solidFill>
                  <a:srgbClr val="4B4B4B"/>
                </a:solidFill>
                <a:latin typeface="Verdana" panose="020B0604030504040204" pitchFamily="34" charset="0"/>
              </a:rPr>
              <a:t>支持对称多处理（</a:t>
            </a:r>
            <a:r>
              <a:rPr lang="en-US" dirty="0">
                <a:solidFill>
                  <a:srgbClr val="4B4B4B"/>
                </a:solidFill>
                <a:latin typeface="Verdana" panose="020B0604030504040204" pitchFamily="34" charset="0"/>
              </a:rPr>
              <a:t>Symmetric Multi-Processing，</a:t>
            </a:r>
            <a:r>
              <a:rPr lang="zh-CN" altLang="en-US" dirty="0">
                <a:solidFill>
                  <a:srgbClr val="4B4B4B"/>
                </a:solidFill>
                <a:latin typeface="Verdana" panose="020B0604030504040204" pitchFamily="34" charset="0"/>
              </a:rPr>
              <a:t>缩写为 </a:t>
            </a:r>
            <a:r>
              <a:rPr lang="en-US" dirty="0">
                <a:solidFill>
                  <a:srgbClr val="4B4B4B"/>
                </a:solidFill>
                <a:latin typeface="Verdana" panose="020B0604030504040204" pitchFamily="34" charset="0"/>
              </a:rPr>
              <a:t>SMP ）</a:t>
            </a:r>
          </a:p>
          <a:p>
            <a:pPr>
              <a:buFont typeface="Arial" panose="020B0604020202020204" pitchFamily="34" charset="0"/>
              <a:buChar char="•"/>
            </a:pPr>
            <a:r>
              <a:rPr lang="zh-CN" altLang="en-US" dirty="0">
                <a:solidFill>
                  <a:srgbClr val="4B4B4B"/>
                </a:solidFill>
                <a:latin typeface="Verdana" panose="020B0604030504040204" pitchFamily="34" charset="0"/>
              </a:rPr>
              <a:t>支持实时迁移（</a:t>
            </a:r>
            <a:r>
              <a:rPr lang="en-US" dirty="0">
                <a:solidFill>
                  <a:srgbClr val="4B4B4B"/>
                </a:solidFill>
                <a:latin typeface="Verdana" panose="020B0604030504040204" pitchFamily="34" charset="0"/>
              </a:rPr>
              <a:t>Live Migration）</a:t>
            </a: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PCI </a:t>
            </a:r>
            <a:r>
              <a:rPr lang="zh-CN" altLang="en-US" dirty="0">
                <a:solidFill>
                  <a:srgbClr val="4B4B4B"/>
                </a:solidFill>
                <a:latin typeface="Verdana" panose="020B0604030504040204" pitchFamily="34" charset="0"/>
              </a:rPr>
              <a:t>设备直接分配和 单根</a:t>
            </a:r>
            <a:r>
              <a:rPr lang="en-US"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虚拟化 （</a:t>
            </a:r>
            <a:r>
              <a:rPr lang="en-US" dirty="0">
                <a:solidFill>
                  <a:srgbClr val="4B4B4B"/>
                </a:solidFill>
                <a:latin typeface="Verdana" panose="020B0604030504040204" pitchFamily="34" charset="0"/>
              </a:rPr>
              <a:t>SR-IOV）</a:t>
            </a:r>
          </a:p>
          <a:p>
            <a:pPr>
              <a:buFont typeface="Arial" panose="020B0604020202020204" pitchFamily="34" charset="0"/>
              <a:buChar char="•"/>
            </a:pPr>
            <a:r>
              <a:rPr lang="zh-CN" altLang="en-US" dirty="0">
                <a:solidFill>
                  <a:srgbClr val="4B4B4B"/>
                </a:solidFill>
                <a:latin typeface="Verdana" panose="020B0604030504040204" pitchFamily="34" charset="0"/>
              </a:rPr>
              <a:t>支持 内核同页合并 （</a:t>
            </a:r>
            <a:r>
              <a:rPr lang="en-US" dirty="0">
                <a:solidFill>
                  <a:srgbClr val="4B4B4B"/>
                </a:solidFill>
                <a:latin typeface="Verdana" panose="020B0604030504040204" pitchFamily="34" charset="0"/>
              </a:rPr>
              <a:t>KSM ）</a:t>
            </a: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NUMA （Non-Uniform Memory Access，</a:t>
            </a:r>
            <a:r>
              <a:rPr lang="zh-CN" altLang="en-US" dirty="0">
                <a:solidFill>
                  <a:srgbClr val="4B4B4B"/>
                </a:solidFill>
                <a:latin typeface="Verdana" panose="020B0604030504040204" pitchFamily="34" charset="0"/>
              </a:rPr>
              <a:t>非一致存储访问结构 ）</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anose="020B0604030504040204" pitchFamily="34" charset="0"/>
              </a:rPr>
              <a:t>KVM </a:t>
            </a:r>
            <a:r>
              <a:rPr lang="zh-CN" altLang="en-US" sz="1600" b="1" dirty="0">
                <a:solidFill>
                  <a:srgbClr val="4B4B4B"/>
                </a:solidFill>
                <a:latin typeface="Verdana" panose="020B0604030504040204" pitchFamily="34" charset="0"/>
              </a:rPr>
              <a:t>是实现拦截虚机的 </a:t>
            </a:r>
            <a:r>
              <a:rPr lang="en-US" altLang="zh-CN" sz="1600" b="1" dirty="0">
                <a:solidFill>
                  <a:srgbClr val="4B4B4B"/>
                </a:solidFill>
                <a:latin typeface="Verdana" panose="020B0604030504040204" pitchFamily="34" charset="0"/>
              </a:rPr>
              <a:t>I/O </a:t>
            </a:r>
            <a:r>
              <a:rPr lang="zh-CN" altLang="en-US" sz="1600" b="1" dirty="0">
                <a:solidFill>
                  <a:srgbClr val="4B4B4B"/>
                </a:solidFill>
                <a:latin typeface="Verdana" panose="020B0604030504040204" pitchFamily="34" charset="0"/>
              </a:rPr>
              <a:t>请求的原理：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现代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anose="020B0604030504040204" pitchFamily="34" charset="0"/>
              </a:rPr>
              <a:t>X86 </a:t>
            </a:r>
            <a:r>
              <a:rPr lang="zh-CN" altLang="en-US" sz="1600" dirty="0">
                <a:solidFill>
                  <a:srgbClr val="4B4B4B"/>
                </a:solidFill>
                <a:latin typeface="Verdana" panose="020B0604030504040204" pitchFamily="34" charset="0"/>
              </a:rPr>
              <a:t>平台为例，支持虚拟化技术的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带有特别优化过的指令集来控制虚拟化过程。通过这些指令集，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处理。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还可以利用硬件的虚级化增强机制，将客户机在受限模式下对一些特定资源的访问，完全由硬件重定向到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指定的虚拟资源，整个过程不需要暂停客户机的运行和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的设计，使得</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性能更加强大。从 </a:t>
            </a:r>
            <a:r>
              <a:rPr lang="en-US" altLang="zh-CN" sz="1600" dirty="0">
                <a:solidFill>
                  <a:srgbClr val="4B4B4B"/>
                </a:solidFill>
                <a:latin typeface="Verdana" panose="020B0604030504040204" pitchFamily="34" charset="0"/>
              </a:rPr>
              <a:t>2005 </a:t>
            </a:r>
            <a:r>
              <a:rPr lang="zh-CN" altLang="en-US" sz="1600" dirty="0">
                <a:solidFill>
                  <a:srgbClr val="4B4B4B"/>
                </a:solidFill>
                <a:latin typeface="Verdana" panose="020B0604030504040204" pitchFamily="34" charset="0"/>
              </a:rPr>
              <a:t>年开始，</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在其处理器产品线中推广 </a:t>
            </a:r>
            <a:r>
              <a:rPr lang="en-US" altLang="zh-CN" sz="1600" dirty="0">
                <a:solidFill>
                  <a:srgbClr val="4B4B4B"/>
                </a:solidFill>
                <a:latin typeface="Verdana" panose="020B0604030504040204" pitchFamily="34" charset="0"/>
              </a:rPr>
              <a:t>Intel Virtualization Technology </a:t>
            </a:r>
            <a:r>
              <a:rPr lang="zh-CN" altLang="en-US" sz="1600" dirty="0">
                <a:solidFill>
                  <a:srgbClr val="4B4B4B"/>
                </a:solidFill>
                <a:latin typeface="Verdana" panose="020B0604030504040204" pitchFamily="34" charset="0"/>
              </a:rPr>
              <a:t>即 </a:t>
            </a:r>
            <a:r>
              <a:rPr lang="en-US" altLang="zh-CN" sz="1600" dirty="0" err="1">
                <a:solidFill>
                  <a:srgbClr val="4B4B4B"/>
                </a:solidFill>
                <a:latin typeface="Verdana" panose="020B0604030504040204" pitchFamily="34" charset="0"/>
              </a:rPr>
              <a:t>IntelVT</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技术。</a:t>
            </a:r>
            <a:endParaRPr lang="zh-CN" altLang="en-US" sz="1600" b="0" i="0" dirty="0">
              <a:solidFill>
                <a:srgbClr val="4B4B4B"/>
              </a:solidFill>
              <a:effectLst/>
              <a:latin typeface="Verdana" panose="020B0604030504040204" pitchFamily="34" charset="0"/>
            </a:endParaRPr>
          </a:p>
        </p:txBody>
      </p:sp>
    </p:spTree>
    <p:extLst>
      <p:ext uri="{BB962C8B-B14F-4D97-AF65-F5344CB8AC3E}">
        <p14:creationId xmlns:p14="http://schemas.microsoft.com/office/powerpoint/2010/main" val="2951142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操作和管理</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虚机的虚拟化 </a:t>
            </a:r>
            <a:r>
              <a:rPr lang="en-US" dirty="0">
                <a:solidFill>
                  <a:srgbClr val="4B4B4B"/>
                </a:solidFill>
                <a:latin typeface="Verdana" panose="020B0604030504040204" pitchFamily="34" charset="0"/>
              </a:rPr>
              <a:t>API，</a:t>
            </a:r>
            <a:r>
              <a:rPr lang="zh-CN" altLang="en-US" dirty="0">
                <a:solidFill>
                  <a:srgbClr val="4B4B4B"/>
                </a:solidFill>
                <a:latin typeface="Verdana" panose="020B0604030504040204" pitchFamily="34" charset="0"/>
              </a:rPr>
              <a:t>使用 </a:t>
            </a:r>
            <a:r>
              <a:rPr lang="en-US" dirty="0">
                <a:solidFill>
                  <a:srgbClr val="4B4B4B"/>
                </a:solidFill>
                <a:latin typeface="Verdana" panose="020B0604030504040204" pitchFamily="34" charset="0"/>
              </a:rPr>
              <a:t>C </a:t>
            </a:r>
            <a:r>
              <a:rPr lang="zh-CN" altLang="en-US" dirty="0">
                <a:solidFill>
                  <a:srgbClr val="4B4B4B"/>
                </a:solidFill>
                <a:latin typeface="Verdana" panose="020B0604030504040204" pitchFamily="34" charset="0"/>
              </a:rPr>
              <a:t>语言编写，可以由 </a:t>
            </a:r>
            <a:r>
              <a:rPr lang="en-US" dirty="0" err="1">
                <a:solidFill>
                  <a:srgbClr val="4B4B4B"/>
                </a:solidFill>
                <a:latin typeface="Verdana" panose="020B0604030504040204" pitchFamily="34" charset="0"/>
              </a:rPr>
              <a:t>Python,Ruby</a:t>
            </a:r>
            <a:r>
              <a:rPr lang="en-US" dirty="0">
                <a:solidFill>
                  <a:srgbClr val="4B4B4B"/>
                </a:solidFill>
                <a:latin typeface="Verdana" panose="020B0604030504040204" pitchFamily="34" charset="0"/>
              </a:rPr>
              <a:t>, Perl, PHP, Java </a:t>
            </a:r>
            <a:r>
              <a:rPr lang="zh-CN" altLang="en-US" dirty="0">
                <a:solidFill>
                  <a:srgbClr val="4B4B4B"/>
                </a:solidFill>
                <a:latin typeface="Verdana" panose="020B0604030504040204" pitchFamily="34" charset="0"/>
              </a:rPr>
              <a:t>等语言调用。可以操作包括 </a:t>
            </a:r>
            <a:r>
              <a:rPr lang="en-US" dirty="0" err="1">
                <a:solidFill>
                  <a:srgbClr val="4B4B4B"/>
                </a:solidFill>
                <a:latin typeface="Verdana" panose="020B0604030504040204" pitchFamily="34" charset="0"/>
              </a:rPr>
              <a:t>KVM，vmware，XEN，Hyper-v</a:t>
            </a:r>
            <a:r>
              <a:rPr lang="en-US" dirty="0">
                <a:solidFill>
                  <a:srgbClr val="4B4B4B"/>
                </a:solidFill>
                <a:latin typeface="Verdana" panose="020B0604030504040204" pitchFamily="34" charset="0"/>
              </a:rPr>
              <a:t>, LXC </a:t>
            </a:r>
            <a:r>
              <a:rPr lang="zh-CN" altLang="en-US" dirty="0">
                <a:solidFill>
                  <a:srgbClr val="4B4B4B"/>
                </a:solidFill>
                <a:latin typeface="Verdana" panose="020B0604030504040204" pitchFamily="34" charset="0"/>
              </a:rPr>
              <a:t>等 </a:t>
            </a:r>
            <a:r>
              <a:rPr lang="en-US" dirty="0">
                <a:solidFill>
                  <a:srgbClr val="4B4B4B"/>
                </a:solidFill>
                <a:latin typeface="Verdana" panose="020B0604030504040204" pitchFamily="34" charset="0"/>
              </a:rPr>
              <a:t>Hypervisor。</a:t>
            </a:r>
          </a:p>
          <a:p>
            <a:pPr marL="342900" indent="-342900">
              <a:buFont typeface="+mj-lt"/>
              <a:buAutoNum type="arabicPeriod"/>
            </a:pPr>
            <a:r>
              <a:rPr lang="en-US" dirty="0" err="1">
                <a:solidFill>
                  <a:srgbClr val="4B4B4B"/>
                </a:solidFill>
                <a:latin typeface="Verdana" panose="020B0604030504040204" pitchFamily="34" charset="0"/>
              </a:rPr>
              <a:t>Virsh</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命令行工具 （</a:t>
            </a:r>
            <a:r>
              <a:rPr lang="en-US" dirty="0">
                <a:solidFill>
                  <a:srgbClr val="4B4B4B"/>
                </a:solidFill>
                <a:latin typeface="Verdana" panose="020B0604030504040204" pitchFamily="34" charset="0"/>
              </a:rPr>
              <a:t>CLI）</a:t>
            </a: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-Manager：</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a:t>
            </a:r>
            <a:r>
              <a:rPr lang="en-US" dirty="0">
                <a:solidFill>
                  <a:srgbClr val="4B4B4B"/>
                </a:solidFill>
                <a:latin typeface="Verdana" panose="020B0604030504040204" pitchFamily="34" charset="0"/>
              </a:rPr>
              <a:t>GUI </a:t>
            </a:r>
            <a:r>
              <a:rPr lang="zh-CN" altLang="en-US" dirty="0">
                <a:solidFill>
                  <a:srgbClr val="4B4B4B"/>
                </a:solidFill>
                <a:latin typeface="Verdana" panose="020B0604030504040204" pitchFamily="34" charset="0"/>
              </a:rPr>
              <a:t>工具</a:t>
            </a:r>
          </a:p>
          <a:p>
            <a:pPr marL="342900" indent="-342900">
              <a:buFont typeface="+mj-lt"/>
              <a:buAutoNum type="arabicPeriod"/>
            </a:pPr>
            <a:r>
              <a:rPr lang="en-US" dirty="0">
                <a:solidFill>
                  <a:srgbClr val="4B4B4B"/>
                </a:solidFill>
                <a:latin typeface="Verdana" panose="020B0604030504040204" pitchFamily="34" charset="0"/>
              </a:rPr>
              <a:t>virt-v2v：</a:t>
            </a:r>
            <a:r>
              <a:rPr lang="zh-CN" altLang="en-US" dirty="0">
                <a:solidFill>
                  <a:srgbClr val="4B4B4B"/>
                </a:solidFill>
                <a:latin typeface="Verdana" panose="020B0604030504040204" pitchFamily="34" charset="0"/>
              </a:rPr>
              <a:t>虚机格式迁移工具</a:t>
            </a: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工具：包括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-install （</a:t>
            </a:r>
            <a:r>
              <a:rPr lang="zh-CN" altLang="en-US" dirty="0">
                <a:solidFill>
                  <a:srgbClr val="4B4B4B"/>
                </a:solidFill>
                <a:latin typeface="Verdana" panose="020B0604030504040204" pitchFamily="34" charset="0"/>
              </a:rPr>
              <a:t>创建</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虚机的命令行工具），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-viewer （</a:t>
            </a:r>
            <a:r>
              <a:rPr lang="zh-CN" altLang="en-US" dirty="0">
                <a:solidFill>
                  <a:srgbClr val="4B4B4B"/>
                </a:solidFill>
                <a:latin typeface="Verdana" panose="020B0604030504040204" pitchFamily="34" charset="0"/>
              </a:rPr>
              <a:t>连接到虚机屏幕的工具），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-clone（</a:t>
            </a:r>
            <a:r>
              <a:rPr lang="zh-CN" altLang="en-US" dirty="0">
                <a:solidFill>
                  <a:srgbClr val="4B4B4B"/>
                </a:solidFill>
                <a:latin typeface="Verdana" panose="020B0604030504040204" pitchFamily="34" charset="0"/>
              </a:rPr>
              <a:t>虚机克隆工具），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-top </a:t>
            </a:r>
            <a:r>
              <a:rPr lang="zh-CN" altLang="en-US" dirty="0">
                <a:solidFill>
                  <a:srgbClr val="4B4B4B"/>
                </a:solidFill>
                <a:latin typeface="Verdana" panose="020B0604030504040204" pitchFamily="34" charset="0"/>
              </a:rPr>
              <a:t>等</a:t>
            </a:r>
          </a:p>
          <a:p>
            <a:pPr marL="342900" indent="-342900">
              <a:buFont typeface="+mj-lt"/>
              <a:buAutoNum type="arabicPeriod"/>
            </a:pPr>
            <a:r>
              <a:rPr lang="en-US" dirty="0" err="1">
                <a:solidFill>
                  <a:srgbClr val="4B4B4B"/>
                </a:solidFill>
                <a:latin typeface="Verdana" panose="020B0604030504040204" pitchFamily="34" charset="0"/>
              </a:rPr>
              <a:t>sVirt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安全工具</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anose="020B0604030504040204" pitchFamily="34" charset="0"/>
              </a:rPr>
              <a:t>QEMU-KVM</a:t>
            </a:r>
            <a:r>
              <a:rPr lang="zh-CN" altLang="en-US" sz="1400" b="1" dirty="0">
                <a:solidFill>
                  <a:srgbClr val="4B4B4B"/>
                </a:solidFill>
                <a:latin typeface="Verdana" panose="020B0604030504040204" pitchFamily="34" charset="0"/>
              </a:rPr>
              <a:t>：</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其实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原本不是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的一部分，它自己就是一个纯软件实现的虚拟化系统，所以其性能低下。但是，</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代码中包含整套的虚拟机实现，包括处理器虚拟化，内存虚拟化，以及 </a:t>
            </a: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需要使用到的虚拟设备模拟（网卡、显卡、存储控制器和硬盘等）。 </a:t>
            </a:r>
          </a:p>
          <a:p>
            <a:r>
              <a:rPr lang="zh-CN" altLang="en-US" sz="1400" dirty="0">
                <a:solidFill>
                  <a:srgbClr val="4B4B4B"/>
                </a:solidFill>
                <a:latin typeface="Verdana" panose="020B0604030504040204" pitchFamily="34" charset="0"/>
              </a:rPr>
              <a:t>    </a:t>
            </a:r>
          </a:p>
          <a:p>
            <a:r>
              <a:rPr lang="zh-CN" altLang="en-US" sz="1400" dirty="0">
                <a:solidFill>
                  <a:srgbClr val="4B4B4B"/>
                </a:solidFill>
                <a:latin typeface="Verdana" panose="020B0604030504040204" pitchFamily="34" charset="0"/>
              </a:rPr>
              <a:t>    </a:t>
            </a:r>
          </a:p>
          <a:p>
            <a:r>
              <a:rPr lang="zh-CN" altLang="en-US" sz="1400" dirty="0">
                <a:solidFill>
                  <a:srgbClr val="4B4B4B"/>
                </a:solidFill>
                <a:latin typeface="Verdana" panose="020B0604030504040204" pitchFamily="34" charset="0"/>
              </a:rPr>
              <a:t>  </a:t>
            </a:r>
          </a:p>
          <a:p>
            <a:r>
              <a:rPr lang="zh-CN" altLang="en-US" sz="1400" dirty="0">
                <a:solidFill>
                  <a:srgbClr val="4B4B4B"/>
                </a:solidFill>
                <a:latin typeface="Verdana" panose="020B0604030504040204" pitchFamily="34" charset="0"/>
              </a:rPr>
              <a:t>  为了简化代码，</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在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的基础上做了修改。</a:t>
            </a:r>
            <a:r>
              <a:rPr lang="en-US" altLang="zh-CN" sz="1400" dirty="0">
                <a:solidFill>
                  <a:srgbClr val="4B4B4B"/>
                </a:solidFill>
                <a:latin typeface="Verdana" panose="020B0604030504040204" pitchFamily="34" charset="0"/>
              </a:rPr>
              <a:t>VM </a:t>
            </a:r>
            <a:r>
              <a:rPr lang="zh-CN" altLang="en-US" sz="1400" dirty="0">
                <a:solidFill>
                  <a:srgbClr val="4B4B4B"/>
                </a:solidFill>
                <a:latin typeface="Verdana" panose="020B0604030504040204" pitchFamily="34" charset="0"/>
              </a:rPr>
              <a:t>运行期间，</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会通过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模块提供的系统调用进入内核，由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负责将虚拟机置于处理的特殊模式运行。遇到虚机进行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操作，</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会从上次的系统调用出口处返回 </a:t>
            </a: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，由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来负责解析和模拟这些设备。 </a:t>
            </a:r>
          </a:p>
          <a:p>
            <a:r>
              <a:rPr lang="zh-CN" altLang="en-US" sz="1400" dirty="0">
                <a:solidFill>
                  <a:srgbClr val="4B4B4B"/>
                </a:solidFill>
                <a:latin typeface="Verdana" panose="020B0604030504040204" pitchFamily="34" charset="0"/>
              </a:rPr>
              <a:t>    </a:t>
            </a:r>
          </a:p>
          <a:p>
            <a:r>
              <a:rPr lang="zh-CN" altLang="en-US" sz="1400" dirty="0">
                <a:solidFill>
                  <a:srgbClr val="4B4B4B"/>
                </a:solidFill>
                <a:latin typeface="Verdana" panose="020B0604030504040204" pitchFamily="34" charset="0"/>
              </a:rPr>
              <a:t>  从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的角度看，也可以说是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使用了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自己实现的。</a:t>
            </a:r>
            <a:endParaRPr lang="zh-CN" altLang="en-US" sz="1400" b="0" i="0" dirty="0">
              <a:solidFill>
                <a:srgbClr val="4B4B4B"/>
              </a:solidFill>
              <a:effectLst/>
              <a:latin typeface="Verdana" panose="020B0604030504040204" pitchFamily="34" charset="0"/>
            </a:endParaRPr>
          </a:p>
        </p:txBody>
      </p:sp>
    </p:spTree>
    <p:extLst>
      <p:ext uri="{BB962C8B-B14F-4D97-AF65-F5344CB8AC3E}">
        <p14:creationId xmlns:p14="http://schemas.microsoft.com/office/powerpoint/2010/main" val="1860535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anose="020B0604030504040204" pitchFamily="34" charset="0"/>
              </a:rPr>
              <a:t>KVM</a:t>
            </a:r>
            <a:r>
              <a:rPr lang="zh-CN" altLang="en-US" sz="1600" b="1" dirty="0">
                <a:solidFill>
                  <a:srgbClr val="4B4B4B"/>
                </a:solidFill>
                <a:latin typeface="Verdana" panose="020B0604030504040204" pitchFamily="34" charset="0"/>
              </a:rPr>
              <a:t>：</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内核模块在运行时按需加载进入内核空间运行。</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本身不执行任何设备模拟，需要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通过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接口设置一个 </a:t>
            </a:r>
            <a:r>
              <a:rPr lang="en-US" altLang="zh-CN" sz="1600" dirty="0">
                <a:solidFill>
                  <a:srgbClr val="4B4B4B"/>
                </a:solidFill>
                <a:latin typeface="Verdana" panose="020B0604030504040204" pitchFamily="34" charset="0"/>
              </a:rPr>
              <a:t>GUEST OS </a:t>
            </a:r>
            <a:r>
              <a:rPr lang="zh-CN" altLang="en-US" sz="1600" dirty="0">
                <a:solidFill>
                  <a:srgbClr val="4B4B4B"/>
                </a:solidFill>
                <a:latin typeface="Verdana" panose="020B0604030504040204" pitchFamily="34" charset="0"/>
              </a:rPr>
              <a:t>的地址空间，向它提供模拟的 </a:t>
            </a:r>
            <a:r>
              <a:rPr lang="en-US" altLang="zh-CN" sz="1600" dirty="0">
                <a:solidFill>
                  <a:srgbClr val="4B4B4B"/>
                </a:solidFill>
                <a:latin typeface="Verdana" panose="020B0604030504040204" pitchFamily="34" charset="0"/>
              </a:rPr>
              <a:t>I/O </a:t>
            </a:r>
            <a:r>
              <a:rPr lang="zh-CN" altLang="en-US" sz="1600" dirty="0">
                <a:solidFill>
                  <a:srgbClr val="4B4B4B"/>
                </a:solidFill>
                <a:latin typeface="Verdana" panose="020B0604030504040204" pitchFamily="34" charset="0"/>
              </a:rPr>
              <a:t>设备，并将它的视频显示映射回宿主机的显示屏。它是</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虚机的核心部分，其主要功能是初始化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硬件，打开虚拟化模式，然后将虚拟客户机运行在虚拟机模式下，并对虚机的运行提供一定的支持。以在 </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上运行为例，</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模块被加载的时候，它：</a:t>
            </a:r>
          </a:p>
          <a:p>
            <a:pPr>
              <a:buFont typeface="+mj-lt"/>
              <a:buAutoNum type="arabicPeriod"/>
            </a:pPr>
            <a:r>
              <a:rPr lang="zh-CN" altLang="en-US" sz="1600" dirty="0">
                <a:solidFill>
                  <a:srgbClr val="4B4B4B"/>
                </a:solidFill>
                <a:latin typeface="Verdana" panose="020B0604030504040204" pitchFamily="34" charset="0"/>
              </a:rPr>
              <a:t>首先初始化内部的数据结构；</a:t>
            </a:r>
          </a:p>
          <a:p>
            <a:pPr>
              <a:buFont typeface="+mj-lt"/>
              <a:buAutoNum type="arabicPeriod"/>
            </a:pPr>
            <a:r>
              <a:rPr lang="zh-CN" altLang="en-US" sz="1600" dirty="0">
                <a:solidFill>
                  <a:srgbClr val="4B4B4B"/>
                </a:solidFill>
                <a:latin typeface="Verdana" panose="020B0604030504040204" pitchFamily="34" charset="0"/>
              </a:rPr>
              <a:t>做好准备后，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模块检测当前的 </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，然后打开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控制及存取 </a:t>
            </a:r>
            <a:r>
              <a:rPr lang="en-US" altLang="zh-CN" sz="1600" dirty="0">
                <a:solidFill>
                  <a:srgbClr val="4B4B4B"/>
                </a:solidFill>
                <a:latin typeface="Verdana" panose="020B0604030504040204" pitchFamily="34" charset="0"/>
              </a:rPr>
              <a:t>CR4 </a:t>
            </a:r>
            <a:r>
              <a:rPr lang="zh-CN" altLang="en-US" sz="1600" dirty="0">
                <a:solidFill>
                  <a:srgbClr val="4B4B4B"/>
                </a:solidFill>
                <a:latin typeface="Verdana" panose="020B0604030504040204" pitchFamily="34" charset="0"/>
              </a:rPr>
              <a:t>的虚拟化模式开关，并通过执行 </a:t>
            </a:r>
            <a:r>
              <a:rPr lang="en-US" altLang="zh-CN" sz="1600" dirty="0">
                <a:solidFill>
                  <a:srgbClr val="4B4B4B"/>
                </a:solidFill>
                <a:latin typeface="Verdana" panose="020B0604030504040204" pitchFamily="34" charset="0"/>
              </a:rPr>
              <a:t>VMXON </a:t>
            </a:r>
            <a:r>
              <a:rPr lang="zh-CN" altLang="en-US" sz="1600" dirty="0">
                <a:solidFill>
                  <a:srgbClr val="4B4B4B"/>
                </a:solidFill>
                <a:latin typeface="Verdana" panose="020B0604030504040204" pitchFamily="34" charset="0"/>
              </a:rPr>
              <a:t>指令将宿主操作系统置于虚拟化模式的根模式；</a:t>
            </a:r>
          </a:p>
          <a:p>
            <a:pPr>
              <a:buFont typeface="+mj-lt"/>
              <a:buAutoNum type="arabicPeriod"/>
            </a:pPr>
            <a:r>
              <a:rPr lang="zh-CN" altLang="en-US" sz="1600" dirty="0">
                <a:solidFill>
                  <a:srgbClr val="4B4B4B"/>
                </a:solidFill>
                <a:latin typeface="Verdana" panose="020B0604030504040204" pitchFamily="34" charset="0"/>
              </a:rPr>
              <a:t>最后，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模块创建特殊设备文件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并等待来自用户空间的指令。</a:t>
            </a:r>
          </a:p>
          <a:p>
            <a:r>
              <a:rPr lang="zh-CN" altLang="en-US" sz="1600" dirty="0">
                <a:solidFill>
                  <a:srgbClr val="4B4B4B"/>
                </a:solidFill>
                <a:latin typeface="Verdana" panose="020B0604030504040204" pitchFamily="34" charset="0"/>
              </a:rPr>
              <a:t> </a:t>
            </a:r>
          </a:p>
          <a:p>
            <a:r>
              <a:rPr lang="zh-CN" altLang="en-US" sz="1600" dirty="0">
                <a:solidFill>
                  <a:srgbClr val="4B4B4B"/>
                </a:solidFill>
                <a:latin typeface="Verdana" panose="020B0604030504040204" pitchFamily="34" charset="0"/>
              </a:rPr>
              <a:t>    接下来的虚机的创建和运行将是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和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相互配合的过程。两者的通信接口主要是一系列针对特殊设备文件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的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调用。其中最重要的是创建虚机。它可以理解成</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为了某个特定的虚机创建对应的内核数据结构，同时，</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返回一个文件句柄来代表所创建的虚机。</a:t>
            </a:r>
          </a:p>
          <a:p>
            <a:r>
              <a:rPr lang="zh-CN" altLang="en-US" sz="1600" dirty="0">
                <a:solidFill>
                  <a:srgbClr val="4B4B4B"/>
                </a:solidFill>
                <a:latin typeface="Verdana" panose="020B0604030504040204" pitchFamily="34" charset="0"/>
              </a:rPr>
              <a:t> </a:t>
            </a:r>
          </a:p>
          <a:p>
            <a:r>
              <a:rPr lang="zh-CN" altLang="en-US" sz="1600" dirty="0">
                <a:solidFill>
                  <a:srgbClr val="4B4B4B"/>
                </a:solidFill>
                <a:latin typeface="Verdana" panose="020B0604030504040204"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为每一个 </a:t>
            </a:r>
            <a:r>
              <a:rPr lang="en-US" altLang="zh-CN" sz="1600" dirty="0">
                <a:solidFill>
                  <a:srgbClr val="4B4B4B"/>
                </a:solidFill>
                <a:latin typeface="Verdana" panose="020B0604030504040204" pitchFamily="34" charset="0"/>
              </a:rPr>
              <a:t>vCPU </a:t>
            </a:r>
            <a:r>
              <a:rPr lang="zh-CN" altLang="en-US" sz="1600" dirty="0">
                <a:solidFill>
                  <a:srgbClr val="4B4B4B"/>
                </a:solidFill>
                <a:latin typeface="Verdana" panose="020B0604030504040204" pitchFamily="34" charset="0"/>
              </a:rPr>
              <a:t>生成对应的文件句柄，对其相应地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调用，就可以对</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进行管理。其中最重要的就是“执行虚拟处理器”。通过它，虚机在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捕捉到，</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在保存现场之后自动切换到根模式，由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决定如何处理。</a:t>
            </a:r>
          </a:p>
          <a:p>
            <a:r>
              <a:rPr lang="zh-CN" altLang="en-US" sz="1600" dirty="0">
                <a:solidFill>
                  <a:srgbClr val="4B4B4B"/>
                </a:solidFill>
                <a:latin typeface="Verdana" panose="020B0604030504040204" pitchFamily="34" charset="0"/>
              </a:rPr>
              <a:t> </a:t>
            </a:r>
          </a:p>
          <a:p>
            <a:r>
              <a:rPr lang="zh-CN" altLang="en-US" sz="1600" dirty="0">
                <a:solidFill>
                  <a:srgbClr val="4B4B4B"/>
                </a:solidFill>
                <a:latin typeface="Verdana" panose="020B0604030504040204" pitchFamily="34" charset="0"/>
              </a:rPr>
              <a:t>    除了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的虚拟化，内存虚拟化也由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实现。实际上，内存虚拟化往往是一个虚机实现中最复杂的部分。</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中的内存管理单元 </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是通过页表的形式将程序运行的虚拟地址转换成实际物理地址。在虚拟机模式下，</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anose="020B0604030504040204" pitchFamily="34" charset="0"/>
            </a:endParaRPr>
          </a:p>
        </p:txBody>
      </p:sp>
    </p:spTree>
    <p:extLst>
      <p:ext uri="{BB962C8B-B14F-4D97-AF65-F5344CB8AC3E}">
        <p14:creationId xmlns:p14="http://schemas.microsoft.com/office/powerpoint/2010/main" val="799491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操作系统是设计在直接运行在裸硬件设备上的，因此它们自动认为它们完全占有计算机硬件。</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架构提供四个特权级别给操作系统和应用程序来访问硬件。 </a:t>
            </a:r>
            <a:r>
              <a:rPr lang="en-US" altLang="zh-CN" dirty="0">
                <a:solidFill>
                  <a:srgbClr val="4B4B4B"/>
                </a:solidFill>
                <a:latin typeface="Verdana" panose="020B0604030504040204" pitchFamily="34" charset="0"/>
              </a:rPr>
              <a:t>Ring </a:t>
            </a:r>
            <a:r>
              <a:rPr lang="zh-CN" altLang="en-US" dirty="0">
                <a:solidFill>
                  <a:srgbClr val="4B4B4B"/>
                </a:solidFill>
                <a:latin typeface="Verdana" panose="020B0604030504040204" pitchFamily="34" charset="0"/>
              </a:rPr>
              <a:t>是指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的运行级别，</a:t>
            </a:r>
            <a:r>
              <a:rPr lang="en-US" altLang="zh-CN" dirty="0">
                <a:solidFill>
                  <a:srgbClr val="4B4B4B"/>
                </a:solidFill>
                <a:latin typeface="Verdana" panose="020B0604030504040204" pitchFamily="34" charset="0"/>
              </a:rPr>
              <a:t>Ring 0</a:t>
            </a:r>
            <a:r>
              <a:rPr lang="zh-CN" altLang="en-US" dirty="0">
                <a:solidFill>
                  <a:srgbClr val="4B4B4B"/>
                </a:solidFill>
                <a:latin typeface="Verdana" panose="020B0604030504040204" pitchFamily="34" charset="0"/>
              </a:rPr>
              <a:t>是最高级别，</a:t>
            </a:r>
            <a:r>
              <a:rPr lang="en-US" altLang="zh-CN" dirty="0">
                <a:solidFill>
                  <a:srgbClr val="4B4B4B"/>
                </a:solidFill>
                <a:latin typeface="Verdana" panose="020B0604030504040204" pitchFamily="34" charset="0"/>
              </a:rPr>
              <a:t>Ring1</a:t>
            </a:r>
            <a:r>
              <a:rPr lang="zh-CN" altLang="en-US" dirty="0">
                <a:solidFill>
                  <a:srgbClr val="4B4B4B"/>
                </a:solidFill>
                <a:latin typeface="Verdana" panose="020B0604030504040204" pitchFamily="34" charset="0"/>
              </a:rPr>
              <a:t>次之，</a:t>
            </a:r>
            <a:r>
              <a:rPr lang="en-US" altLang="zh-CN" dirty="0">
                <a:solidFill>
                  <a:srgbClr val="4B4B4B"/>
                </a:solidFill>
                <a:latin typeface="Verdana" panose="020B0604030504040204" pitchFamily="34" charset="0"/>
              </a:rPr>
              <a:t>Ring2</a:t>
            </a:r>
            <a:r>
              <a:rPr lang="zh-CN" altLang="en-US" dirty="0">
                <a:solidFill>
                  <a:srgbClr val="4B4B4B"/>
                </a:solidFill>
                <a:latin typeface="Verdana" panose="020B0604030504040204" pitchFamily="34" charset="0"/>
              </a:rPr>
              <a:t>更次之</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就 </a:t>
            </a:r>
            <a:r>
              <a:rPr lang="en-US" altLang="zh-CN" dirty="0">
                <a:solidFill>
                  <a:srgbClr val="4B4B4B"/>
                </a:solidFill>
                <a:latin typeface="Verdana" panose="020B0604030504040204" pitchFamily="34" charset="0"/>
              </a:rPr>
              <a:t>Linux+x86 </a:t>
            </a:r>
            <a:r>
              <a:rPr lang="zh-CN" altLang="en-US" dirty="0">
                <a:solidFill>
                  <a:srgbClr val="4B4B4B"/>
                </a:solidFill>
                <a:latin typeface="Verdana" panose="020B0604030504040204" pitchFamily="34" charset="0"/>
              </a:rPr>
              <a:t>来说， </a:t>
            </a:r>
          </a:p>
          <a:p>
            <a:pPr>
              <a:buFont typeface="Arial" panose="020B0604020202020204" pitchFamily="34" charset="0"/>
              <a:buChar char="•"/>
            </a:pPr>
            <a:r>
              <a:rPr lang="zh-CN" altLang="en-US" dirty="0">
                <a:solidFill>
                  <a:srgbClr val="4B4B4B"/>
                </a:solidFill>
                <a:latin typeface="Verdana" panose="020B0604030504040204" pitchFamily="34" charset="0"/>
              </a:rPr>
              <a:t>操作系统（内核）需要直接访问硬件和内存，因此它的代码需要运行在最高运行级别  </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上，这样它可以使用特权指令，控制中断、修改页表、访问设备等等。 </a:t>
            </a:r>
          </a:p>
          <a:p>
            <a:pPr>
              <a:buFont typeface="Arial" panose="020B0604020202020204" pitchFamily="34" charset="0"/>
              <a:buChar char="•"/>
            </a:pPr>
            <a:r>
              <a:rPr lang="zh-CN" altLang="en-US" dirty="0">
                <a:solidFill>
                  <a:srgbClr val="4B4B4B"/>
                </a:solidFill>
                <a:latin typeface="Verdana" panose="020B0604030504040204" pitchFamily="34" charset="0"/>
              </a:rPr>
              <a:t>应用程序的代码运行在最低运行级别上</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上，不能做受控操作。如果要做，比如要访问磁盘，写文件，那就要通过执行系统调用（函数），执行系统调用的时候，</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的运行级别会发生从</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到</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的切换，并跳转到系统调用对应的内核代码位置执行，这样内核就为你完成了设备访问，完成之后再从</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返回</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。这个过程也称作用户态和内核态的切换。</a:t>
            </a:r>
            <a:endParaRPr lang="zh-CN" altLang="en-US" b="0" i="0" dirty="0">
              <a:solidFill>
                <a:srgbClr val="4B4B4B"/>
              </a:solidFill>
              <a:effectLst/>
              <a:latin typeface="Verdana" panose="020B0604030504040204" pitchFamily="34" charset="0"/>
            </a:endParaRPr>
          </a:p>
        </p:txBody>
      </p:sp>
      <p:pic>
        <p:nvPicPr>
          <p:cNvPr id="3074" name="Picture 2" descr="http://images0.cnblogs.com/blog2015/697113/201506/0114050506621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733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Intel® Joule™ Module Configurations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61478848"/>
              </p:ext>
            </p:extLst>
          </p:nvPr>
        </p:nvGraphicFramePr>
        <p:xfrm>
          <a:off x="838200" y="2006354"/>
          <a:ext cx="10515600" cy="2817900"/>
        </p:xfrm>
        <a:graphic>
          <a:graphicData uri="http://schemas.openxmlformats.org/drawingml/2006/table">
            <a:tbl>
              <a:tblPr/>
              <a:tblGrid>
                <a:gridCol w="2628900"/>
                <a:gridCol w="2628900"/>
                <a:gridCol w="2628900"/>
                <a:gridCol w="2628900"/>
              </a:tblGrid>
              <a:tr h="626200">
                <a:tc>
                  <a:txBody>
                    <a:bodyPr/>
                    <a:lstStyle/>
                    <a:p>
                      <a:r>
                        <a:rPr lang="en-US" b="1" dirty="0">
                          <a:effectLst/>
                        </a:rPr>
                        <a:t>Module</a:t>
                      </a:r>
                      <a:endParaRPr lang="en-US" dirty="0">
                        <a:effectLst/>
                      </a:endParaRP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b="1">
                          <a:effectLst/>
                        </a:rPr>
                        <a:t>CPU Clock</a:t>
                      </a:r>
                      <a:endParaRPr lang="en-US">
                        <a:effectLst/>
                      </a:endParaRP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b="1">
                          <a:effectLst/>
                        </a:rPr>
                        <a:t>Graphic Clock</a:t>
                      </a:r>
                      <a:endParaRPr lang="en-US">
                        <a:effectLst/>
                      </a:endParaRP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b="1">
                          <a:effectLst/>
                        </a:rPr>
                        <a:t>Memory and Storage</a:t>
                      </a:r>
                      <a:endParaRPr lang="en-US">
                        <a:effectLst/>
                      </a:endParaRP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1095850">
                <a:tc>
                  <a:txBody>
                    <a:bodyPr/>
                    <a:lstStyle/>
                    <a:p>
                      <a:r>
                        <a:rPr lang="en-US">
                          <a:effectLst/>
                        </a:rPr>
                        <a:t>Intel Joule 550x module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a:effectLst/>
                        </a:rPr>
                        <a:t>1.5 GHz</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a:effectLst/>
                        </a:rPr>
                        <a:t>300 GHz</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a:effectLst/>
                        </a:rPr>
                        <a:t>3GB RAM and 8GB eMMC Flash</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1095850">
                <a:tc>
                  <a:txBody>
                    <a:bodyPr/>
                    <a:lstStyle/>
                    <a:p>
                      <a:r>
                        <a:rPr lang="en-US">
                          <a:effectLst/>
                        </a:rPr>
                        <a:t>Intel Joule 570x module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a:effectLst/>
                        </a:rPr>
                        <a:t>1.7 GHZ; Turbo Boost up to 2.4 GHz</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a:effectLst/>
                        </a:rPr>
                        <a:t>450 MHz base, 650 MHz Turbo</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dirty="0">
                          <a:effectLst/>
                        </a:rPr>
                        <a:t>4GB RAM and 16GB </a:t>
                      </a:r>
                      <a:r>
                        <a:rPr lang="en-US" dirty="0" err="1">
                          <a:effectLst/>
                        </a:rPr>
                        <a:t>eMMC</a:t>
                      </a:r>
                      <a:r>
                        <a:rPr lang="en-US" dirty="0">
                          <a:effectLst/>
                        </a:rPr>
                        <a:t> Flash</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extLst>
      <p:ext uri="{BB962C8B-B14F-4D97-AF65-F5344CB8AC3E}">
        <p14:creationId xmlns:p14="http://schemas.microsoft.com/office/powerpoint/2010/main" val="293211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anose="020B0604030504040204" pitchFamily="34" charset="0"/>
              </a:rPr>
              <a:t>客户操作系统运行在 </a:t>
            </a:r>
            <a:r>
              <a:rPr lang="en-US" altLang="zh-CN" dirty="0">
                <a:solidFill>
                  <a:srgbClr val="4B4B4B"/>
                </a:solidFill>
                <a:latin typeface="Verdana" panose="020B0604030504040204" pitchFamily="34" charset="0"/>
              </a:rPr>
              <a:t>Ring 1</a:t>
            </a:r>
            <a:r>
              <a:rPr lang="zh-CN" altLang="en-US" dirty="0">
                <a:solidFill>
                  <a:srgbClr val="4B4B4B"/>
                </a:solidFill>
                <a:latin typeface="Verdana" panose="020B0604030504040204" pitchFamily="34" charset="0"/>
              </a:rPr>
              <a:t>，它在执行特权指令时，会触发异常（</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的机制，没权限的指令会触发异常），然后 </a:t>
            </a:r>
            <a:r>
              <a:rPr lang="en-US" altLang="zh-CN"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788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anose="020B0604030504040204" pitchFamily="34" charset="0"/>
              </a:rPr>
              <a:t>半虚拟化的思想就是，修改操作系统内核，替换掉不能虚拟化的指令，</a:t>
            </a:r>
            <a:r>
              <a:rPr lang="zh-CN" altLang="en-US" u="sng" dirty="0">
                <a:solidFill>
                  <a:srgbClr val="4B4B4B"/>
                </a:solidFill>
                <a:latin typeface="Verdana" panose="020B0604030504040204" pitchFamily="34" charset="0"/>
              </a:rPr>
              <a:t>通过超级调用（</a:t>
            </a:r>
            <a:r>
              <a:rPr lang="en-US" altLang="zh-CN" u="sng" dirty="0" err="1">
                <a:solidFill>
                  <a:srgbClr val="4B4B4B"/>
                </a:solidFill>
                <a:latin typeface="Verdana" panose="020B0604030504040204" pitchFamily="34" charset="0"/>
              </a:rPr>
              <a:t>hypercall</a:t>
            </a:r>
            <a:r>
              <a:rPr lang="zh-CN" altLang="en-US" u="sng" dirty="0">
                <a:solidFill>
                  <a:srgbClr val="4B4B4B"/>
                </a:solidFill>
                <a:latin typeface="Verdana" panose="020B0604030504040204" pitchFamily="34" charset="0"/>
              </a:rPr>
              <a:t>）直接和底层的虚拟化层</a:t>
            </a:r>
            <a:r>
              <a:rPr lang="en-US" altLang="zh-CN" u="sng" dirty="0">
                <a:solidFill>
                  <a:srgbClr val="4B4B4B"/>
                </a:solidFill>
                <a:latin typeface="Verdana" panose="020B0604030504040204" pitchFamily="34" charset="0"/>
              </a:rPr>
              <a:t>hypervisor</a:t>
            </a:r>
            <a:r>
              <a:rPr lang="zh-CN" altLang="en-US" u="sng" dirty="0">
                <a:solidFill>
                  <a:srgbClr val="4B4B4B"/>
                </a:solidFill>
                <a:latin typeface="Verdana" panose="020B0604030504040204" pitchFamily="34" charset="0"/>
              </a:rPr>
              <a:t>来通讯</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hypervisor </a:t>
            </a:r>
            <a:r>
              <a:rPr lang="zh-CN" altLang="en-US" dirty="0">
                <a:solidFill>
                  <a:srgbClr val="4B4B4B"/>
                </a:solidFill>
                <a:latin typeface="Verdana" panose="020B0604030504040204" pitchFamily="34" charset="0"/>
              </a:rPr>
              <a:t>同时也提供了超级调用接口来满足其他关键内核操作，比如内存管理、中断和时间保持。</a:t>
            </a:r>
          </a:p>
          <a:p>
            <a:r>
              <a:rPr lang="zh-CN" altLang="en-US" dirty="0">
                <a:solidFill>
                  <a:srgbClr val="4B4B4B"/>
                </a:solidFill>
                <a:latin typeface="Verdana" panose="020B0604030504040204" pitchFamily="34" charset="0"/>
              </a:rPr>
              <a:t>  这种做法省去了全虚拟化中的捕获和模拟，大大提高了效率。所以像</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这种半虚拟化技术，客户机操作系统都是有一个专门的定制内核版本，和</a:t>
            </a:r>
            <a:r>
              <a:rPr lang="en-US" altLang="zh-CN" dirty="0">
                <a:solidFill>
                  <a:srgbClr val="4B4B4B"/>
                </a:solidFill>
                <a:latin typeface="Verdana" panose="020B0604030504040204" pitchFamily="34" charset="0"/>
              </a:rPr>
              <a:t>x86</a:t>
            </a:r>
            <a:r>
              <a:rPr lang="zh-CN" altLang="en-US" dirty="0">
                <a:solidFill>
                  <a:srgbClr val="4B4B4B"/>
                </a:solidFill>
                <a:latin typeface="Verdana" panose="020B0604030504040204" pitchFamily="34" charset="0"/>
              </a:rPr>
              <a:t>、</a:t>
            </a:r>
            <a:r>
              <a:rPr lang="en-US" altLang="zh-CN" dirty="0" err="1">
                <a:solidFill>
                  <a:srgbClr val="4B4B4B"/>
                </a:solidFill>
                <a:latin typeface="Verdana" panose="020B0604030504040204" pitchFamily="34" charset="0"/>
              </a:rPr>
              <a:t>mips</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arm</a:t>
            </a:r>
            <a:r>
              <a:rPr lang="zh-CN" altLang="en-US" dirty="0">
                <a:solidFill>
                  <a:srgbClr val="4B4B4B"/>
                </a:solidFill>
                <a:latin typeface="Verdana" panose="020B0604030504040204" pitchFamily="34" charset="0"/>
              </a:rPr>
              <a:t>这些内核版本等价。这样以来，就不会有捕获异常、翻译、模拟的过程了，性能损耗非常低。这就是</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这种半虚拟化架构的优势。这也是为什么</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只支持虚拟化</a:t>
            </a:r>
            <a:r>
              <a:rPr lang="en-US" altLang="zh-CN" dirty="0">
                <a:solidFill>
                  <a:srgbClr val="4B4B4B"/>
                </a:solidFill>
                <a:latin typeface="Verdana" panose="020B0604030504040204" pitchFamily="34" charset="0"/>
              </a:rPr>
              <a:t>Linux</a:t>
            </a:r>
            <a:r>
              <a:rPr lang="zh-CN" altLang="en-US" dirty="0">
                <a:solidFill>
                  <a:srgbClr val="4B4B4B"/>
                </a:solidFill>
                <a:latin typeface="Verdana" panose="020B0604030504040204" pitchFamily="34" charset="0"/>
              </a:rPr>
              <a:t>，无法虚拟化</a:t>
            </a:r>
            <a:r>
              <a:rPr lang="en-US" altLang="zh-CN" dirty="0">
                <a:solidFill>
                  <a:srgbClr val="4B4B4B"/>
                </a:solidFill>
                <a:latin typeface="Verdana" panose="020B0604030504040204" pitchFamily="34" charset="0"/>
              </a:rPr>
              <a:t>windows</a:t>
            </a:r>
            <a:r>
              <a:rPr lang="zh-CN" altLang="en-US" dirty="0">
                <a:solidFill>
                  <a:srgbClr val="4B4B4B"/>
                </a:solidFill>
                <a:latin typeface="Verdana" panose="020B0604030504040204" pitchFamily="34" charset="0"/>
              </a:rPr>
              <a:t>原因，微软不改代码啊。</a:t>
            </a:r>
            <a:endParaRPr lang="zh-CN" altLang="en-US" b="0" i="0" dirty="0">
              <a:solidFill>
                <a:srgbClr val="4B4B4B"/>
              </a:solidFill>
              <a:effectLst/>
              <a:latin typeface="Verdana" panose="020B0604030504040204" pitchFamily="34" charset="0"/>
            </a:endParaRPr>
          </a:p>
        </p:txBody>
      </p:sp>
      <p:pic>
        <p:nvPicPr>
          <p:cNvPr id="5122" name="Picture 2" descr="http://images0.cnblogs.com/blog2015/697113/201506/0114082083211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826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anose="020B0604030504040204" pitchFamily="34" charset="0"/>
              </a:rPr>
              <a:t>2005</a:t>
            </a:r>
            <a:r>
              <a:rPr lang="zh-CN" altLang="en-US" dirty="0">
                <a:solidFill>
                  <a:srgbClr val="4B4B4B"/>
                </a:solidFill>
                <a:latin typeface="Verdana" panose="020B0604030504040204" pitchFamily="34" charset="0"/>
              </a:rPr>
              <a:t>年后，</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厂商</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AMD </a:t>
            </a:r>
            <a:r>
              <a:rPr lang="zh-CN" altLang="en-US" dirty="0">
                <a:solidFill>
                  <a:srgbClr val="4B4B4B"/>
                </a:solidFill>
                <a:latin typeface="Verdana" panose="020B0604030504040204" pitchFamily="34" charset="0"/>
              </a:rPr>
              <a:t>开始支持虚拟化了。 </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引入了 </a:t>
            </a:r>
            <a:r>
              <a:rPr lang="en-US" dirty="0">
                <a:solidFill>
                  <a:srgbClr val="4B4B4B"/>
                </a:solidFill>
                <a:latin typeface="Verdana" panose="020B0604030504040204" pitchFamily="34" charset="0"/>
              </a:rPr>
              <a:t>Intel-VT （Virtualization Technology）</a:t>
            </a:r>
            <a:r>
              <a:rPr lang="zh-CN" altLang="en-US" dirty="0">
                <a:solidFill>
                  <a:srgbClr val="4B4B4B"/>
                </a:solidFill>
                <a:latin typeface="Verdana" panose="020B0604030504040204" pitchFamily="34" charset="0"/>
              </a:rPr>
              <a:t>技术。 这种 </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有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两种模式，两种模式都支持</a:t>
            </a:r>
            <a:r>
              <a:rPr lang="en-US" dirty="0">
                <a:solidFill>
                  <a:srgbClr val="4B4B4B"/>
                </a:solidFill>
                <a:latin typeface="Verdana" panose="020B0604030504040204" pitchFamily="34" charset="0"/>
              </a:rPr>
              <a:t>Ring 0 ~ Ring 3 </a:t>
            </a:r>
            <a:r>
              <a:rPr lang="zh-CN" altLang="en-US" dirty="0">
                <a:solidFill>
                  <a:srgbClr val="4B4B4B"/>
                </a:solidFill>
                <a:latin typeface="Verdana" panose="020B0604030504040204" pitchFamily="34" charset="0"/>
              </a:rPr>
              <a:t>共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个运行级别。这样，</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可以运行在 </a:t>
            </a:r>
            <a:r>
              <a:rPr lang="en-US" dirty="0">
                <a:solidFill>
                  <a:srgbClr val="4B4B4B"/>
                </a:solidFill>
                <a:latin typeface="Verdana" panose="020B0604030504040204" pitchFamily="34" charset="0"/>
              </a:rPr>
              <a:t>VMX root operation</a:t>
            </a:r>
            <a:r>
              <a:rPr lang="zh-CN" altLang="en-US" dirty="0">
                <a:solidFill>
                  <a:srgbClr val="4B4B4B"/>
                </a:solidFill>
                <a:latin typeface="Verdana" panose="020B0604030504040204" pitchFamily="34" charset="0"/>
              </a:rPr>
              <a:t>模式下，客户 </a:t>
            </a:r>
            <a:r>
              <a:rPr lang="en-US" dirty="0">
                <a:solidFill>
                  <a:srgbClr val="4B4B4B"/>
                </a:solidFill>
                <a:latin typeface="Verdana" panose="020B0604030504040204" pitchFamily="34" charset="0"/>
              </a:rPr>
              <a:t>OS </a:t>
            </a:r>
            <a:r>
              <a:rPr lang="zh-CN" altLang="en-US" dirty="0">
                <a:solidFill>
                  <a:srgbClr val="4B4B4B"/>
                </a:solidFill>
                <a:latin typeface="Verdana" panose="020B0604030504040204" pitchFamily="34" charset="0"/>
              </a:rPr>
              <a:t>运行在</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anose="020B0604030504040204" pitchFamily="34" charset="0"/>
              </a:rPr>
              <a:t>而且两种操作模式可以互相转换。运行在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模式下的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通过显式调用 </a:t>
            </a:r>
            <a:r>
              <a:rPr lang="en-US" dirty="0">
                <a:solidFill>
                  <a:srgbClr val="4B4B4B"/>
                </a:solidFill>
                <a:latin typeface="Verdana" panose="020B0604030504040204" pitchFamily="34" charset="0"/>
              </a:rPr>
              <a:t>VMLAUNCH </a:t>
            </a:r>
            <a:r>
              <a:rPr lang="zh-CN" altLang="en-US" dirty="0">
                <a:solidFill>
                  <a:srgbClr val="4B4B4B"/>
                </a:solidFill>
                <a:latin typeface="Verdana" panose="020B0604030504040204" pitchFamily="34" charset="0"/>
              </a:rPr>
              <a:t>或 </a:t>
            </a:r>
            <a:r>
              <a:rPr lang="en-US" dirty="0">
                <a:solidFill>
                  <a:srgbClr val="4B4B4B"/>
                </a:solidFill>
                <a:latin typeface="Verdana" panose="020B0604030504040204" pitchFamily="34" charset="0"/>
              </a:rPr>
              <a:t>VMRESUME </a:t>
            </a:r>
            <a:r>
              <a:rPr lang="zh-CN" altLang="en-US" dirty="0">
                <a:solidFill>
                  <a:srgbClr val="4B4B4B"/>
                </a:solidFill>
                <a:latin typeface="Verdana" panose="020B0604030504040204" pitchFamily="34" charset="0"/>
              </a:rPr>
              <a:t>指令切换到 </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模式，硬件自动加载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的上下文，于是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获得运行，这种转换称为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entry。Guest</a:t>
            </a:r>
            <a:r>
              <a:rPr lang="en-US" dirty="0">
                <a:solidFill>
                  <a:srgbClr val="4B4B4B"/>
                </a:solidFill>
                <a:latin typeface="Verdana" panose="020B0604030504040204" pitchFamily="34" charset="0"/>
              </a:rPr>
              <a:t> OS </a:t>
            </a:r>
            <a:r>
              <a:rPr lang="zh-CN" altLang="en-US" dirty="0">
                <a:solidFill>
                  <a:srgbClr val="4B4B4B"/>
                </a:solidFill>
                <a:latin typeface="Verdana" panose="020B0604030504040204" pitchFamily="34" charset="0"/>
              </a:rPr>
              <a:t>运行过程中遇到需要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处理的事件，例如外部中断或缺页异常，或者主动调用 </a:t>
            </a:r>
            <a:r>
              <a:rPr lang="en-US" dirty="0">
                <a:solidFill>
                  <a:srgbClr val="4B4B4B"/>
                </a:solidFill>
                <a:latin typeface="Verdana" panose="020B0604030504040204" pitchFamily="34" charset="0"/>
              </a:rPr>
              <a:t>VMCALL </a:t>
            </a:r>
            <a:r>
              <a:rPr lang="zh-CN" altLang="en-US" dirty="0">
                <a:solidFill>
                  <a:srgbClr val="4B4B4B"/>
                </a:solidFill>
                <a:latin typeface="Verdana" panose="020B0604030504040204" pitchFamily="34" charset="0"/>
              </a:rPr>
              <a:t>指令调用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的服务的时候（与系统调用类似），硬件自动挂起 </a:t>
            </a:r>
            <a:r>
              <a:rPr lang="en-US" dirty="0">
                <a:solidFill>
                  <a:srgbClr val="4B4B4B"/>
                </a:solidFill>
                <a:latin typeface="Verdana" panose="020B0604030504040204" pitchFamily="34" charset="0"/>
              </a:rPr>
              <a:t>Guest OS，</a:t>
            </a:r>
            <a:r>
              <a:rPr lang="zh-CN" altLang="en-US" dirty="0">
                <a:solidFill>
                  <a:srgbClr val="4B4B4B"/>
                </a:solidFill>
                <a:latin typeface="Verdana" panose="020B0604030504040204" pitchFamily="34" charset="0"/>
              </a:rPr>
              <a:t>切换到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模式，恢复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exit。VMX</a:t>
            </a:r>
            <a:r>
              <a:rPr lang="en-US" dirty="0">
                <a:solidFill>
                  <a:srgbClr val="4B4B4B"/>
                </a:solidFill>
                <a:latin typeface="Verdana" panose="020B0604030504040204" pitchFamily="34" charset="0"/>
              </a:rPr>
              <a:t> root operation </a:t>
            </a:r>
            <a:r>
              <a:rPr lang="zh-CN" altLang="en-US" dirty="0">
                <a:solidFill>
                  <a:srgbClr val="4B4B4B"/>
                </a:solidFill>
                <a:latin typeface="Verdana" panose="020B0604030504040204" pitchFamily="34" charset="0"/>
              </a:rPr>
              <a:t>模式下软件的行为与在没有 </a:t>
            </a:r>
            <a:r>
              <a:rPr lang="en-US" dirty="0">
                <a:solidFill>
                  <a:srgbClr val="4B4B4B"/>
                </a:solidFill>
                <a:latin typeface="Verdana" panose="020B0604030504040204" pitchFamily="34" charset="0"/>
              </a:rPr>
              <a:t>VT-x </a:t>
            </a:r>
            <a:r>
              <a:rPr lang="zh-CN" altLang="en-US" dirty="0">
                <a:solidFill>
                  <a:srgbClr val="4B4B4B"/>
                </a:solidFill>
                <a:latin typeface="Verdana" panose="020B0604030504040204" pitchFamily="34" charset="0"/>
              </a:rPr>
              <a:t>技术的处理器上的行为基本一致；而</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模式则有很大不同，最主要的区别是此时运行某些指令或遇到某些事件时，发生 </a:t>
            </a:r>
            <a:r>
              <a:rPr lang="en-US" dirty="0">
                <a:solidFill>
                  <a:srgbClr val="4B4B4B"/>
                </a:solidFill>
                <a:latin typeface="Verdana" panose="020B0604030504040204" pitchFamily="34" charset="0"/>
              </a:rPr>
              <a:t>VM exit。</a:t>
            </a:r>
            <a:endParaRPr lang="en-US" dirty="0"/>
          </a:p>
        </p:txBody>
      </p:sp>
    </p:spTree>
    <p:extLst>
      <p:ext uri="{BB962C8B-B14F-4D97-AF65-F5344CB8AC3E}">
        <p14:creationId xmlns:p14="http://schemas.microsoft.com/office/powerpoint/2010/main" val="2575211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14758941"/>
              </p:ext>
            </p:extLst>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anose="020B0604030504040204" pitchFamily="34" charset="0"/>
                        </a:rPr>
                        <a:t> </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利用二进制翻译的全虚拟化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硬件辅助虚拟化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操作系统协助</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半虚拟化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anose="020B0604030504040204" pitchFamily="34" charset="0"/>
                        </a:rPr>
                        <a:t>实现技术</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BT</a:t>
                      </a:r>
                      <a:r>
                        <a:rPr lang="zh-CN" altLang="en-US" sz="1200" dirty="0">
                          <a:solidFill>
                            <a:srgbClr val="454545"/>
                          </a:solidFill>
                          <a:effectLst/>
                          <a:latin typeface="Verdana" panose="020B0604030504040204" pitchFamily="34" charset="0"/>
                        </a:rPr>
                        <a:t>和直接执行</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遇到特权指令转到</a:t>
                      </a:r>
                      <a:r>
                        <a:rPr lang="en-US" altLang="zh-CN" sz="1200">
                          <a:solidFill>
                            <a:srgbClr val="454545"/>
                          </a:solidFill>
                          <a:effectLst/>
                          <a:latin typeface="Verdana" panose="020B0604030504040204" pitchFamily="34" charset="0"/>
                        </a:rPr>
                        <a:t>root</a:t>
                      </a:r>
                      <a:r>
                        <a:rPr lang="zh-CN" altLang="en-US" sz="1200">
                          <a:solidFill>
                            <a:srgbClr val="454545"/>
                          </a:solidFill>
                          <a:effectLst/>
                          <a:latin typeface="Verdana" panose="020B0604030504040204" pitchFamily="34" charset="0"/>
                        </a:rPr>
                        <a:t>模式执行</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Hypercall</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客户操作系统修改</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兼容性</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客户操作系统需要修改来支持</a:t>
                      </a:r>
                      <a:r>
                        <a:rPr lang="en-US" altLang="zh-CN" sz="1200">
                          <a:solidFill>
                            <a:srgbClr val="454545"/>
                          </a:solidFill>
                          <a:effectLst/>
                          <a:latin typeface="Verdana" panose="020B0604030504040204" pitchFamily="34" charset="0"/>
                        </a:rPr>
                        <a:t>hypercall</a:t>
                      </a:r>
                      <a:r>
                        <a:rPr lang="zh-CN" altLang="en-US" sz="1200">
                          <a:solidFill>
                            <a:srgbClr val="454545"/>
                          </a:solidFill>
                          <a:effectLst/>
                          <a:latin typeface="Verdana" panose="020B0604030504040204" pitchFamily="34" charset="0"/>
                        </a:rPr>
                        <a:t>，因此它不能运行在物理硬件本身或其他的</a:t>
                      </a:r>
                      <a:r>
                        <a:rPr lang="en-US" altLang="zh-CN" sz="1200">
                          <a:solidFill>
                            <a:srgbClr val="454545"/>
                          </a:solidFill>
                          <a:effectLst/>
                          <a:latin typeface="Verdana" panose="020B0604030504040204" pitchFamily="34" charset="0"/>
                        </a:rPr>
                        <a:t>hypervisor</a:t>
                      </a:r>
                      <a:r>
                        <a:rPr lang="zh-CN" altLang="en-US" sz="1200">
                          <a:solidFill>
                            <a:srgbClr val="454545"/>
                          </a:solidFill>
                          <a:effectLst/>
                          <a:latin typeface="Verdana" panose="020B0604030504040204" pitchFamily="34" charset="0"/>
                        </a:rPr>
                        <a:t>上，兼容性差，不支持</a:t>
                      </a:r>
                      <a:r>
                        <a:rPr lang="en-US" altLang="zh-CN" sz="1200">
                          <a:solidFill>
                            <a:srgbClr val="454545"/>
                          </a:solidFill>
                          <a:effectLst/>
                          <a:latin typeface="Verdana" panose="020B0604030504040204" pitchFamily="34" charset="0"/>
                        </a:rPr>
                        <a:t>Windows</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性能</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差</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全虚拟化下，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需要在两种模式之间切换，带来性能开销；但是，其性能在逐渐逼近半虚拟化。</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好。半虚拟化下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性能开销几乎为</a:t>
                      </a:r>
                      <a:r>
                        <a:rPr lang="en-US" altLang="zh-CN" sz="1200" dirty="0">
                          <a:solidFill>
                            <a:srgbClr val="454545"/>
                          </a:solidFill>
                          <a:effectLst/>
                          <a:latin typeface="Verdana" panose="020B0604030504040204" pitchFamily="34" charset="0"/>
                        </a:rPr>
                        <a:t>0</a:t>
                      </a:r>
                      <a:r>
                        <a:rPr lang="zh-CN" altLang="en-US" sz="1200" dirty="0">
                          <a:solidFill>
                            <a:srgbClr val="454545"/>
                          </a:solidFill>
                          <a:effectLst/>
                          <a:latin typeface="Verdana" panose="020B0604030504040204" pitchFamily="34" charset="0"/>
                        </a:rPr>
                        <a:t>，虚机的性能接近于物理机。</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应用厂商</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Workstation/QEMU/Virtual PC</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ESXi/Microsoft Hyper-V/Xen 3.0/KVM</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Xen</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655003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anose="020B0604030504040204" pitchFamily="34" charset="0"/>
              </a:rPr>
              <a:t>从系统架构来看，目前的商用服务器大体可以分为三类：</a:t>
            </a:r>
          </a:p>
          <a:p>
            <a:pPr>
              <a:buFont typeface="Arial" panose="020B0604020202020204" pitchFamily="34" charset="0"/>
              <a:buChar char="•"/>
            </a:pPr>
            <a:r>
              <a:rPr lang="zh-CN" altLang="en-US" dirty="0">
                <a:solidFill>
                  <a:srgbClr val="4B4B4B"/>
                </a:solidFill>
                <a:latin typeface="Verdana" panose="020B0604030504040204" pitchFamily="34" charset="0"/>
              </a:rPr>
              <a:t>多处理器结构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Symmetric Multi-Processor)</a:t>
            </a:r>
            <a:r>
              <a:rPr lang="zh-CN" altLang="en-US" dirty="0">
                <a:solidFill>
                  <a:srgbClr val="4B4B4B"/>
                </a:solidFill>
                <a:latin typeface="Verdana" panose="020B0604030504040204" pitchFamily="34" charset="0"/>
              </a:rPr>
              <a:t>：所有的</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共享全部资源，如总线，内存和</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系统等，操作系统或管理数据库的复本只有一个，这种系统有一个最大的特点就是共享所有资源。多个</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之间没有区别，平等地访问内存、外设、一个操作系统。</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服务器的主要问题，那就是它的扩展能力非常有限。实验证明，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利用率最好的情况是 </a:t>
            </a:r>
            <a:r>
              <a:rPr lang="en-US" altLang="zh-CN" dirty="0">
                <a:solidFill>
                  <a:srgbClr val="4B4B4B"/>
                </a:solidFill>
                <a:latin typeface="Verdana" panose="020B0604030504040204" pitchFamily="34" charset="0"/>
              </a:rPr>
              <a:t>2 </a:t>
            </a:r>
            <a:r>
              <a:rPr lang="zh-CN" altLang="en-US" dirty="0">
                <a:solidFill>
                  <a:srgbClr val="4B4B4B"/>
                </a:solidFill>
                <a:latin typeface="Verdana" panose="020B0604030504040204" pitchFamily="34" charset="0"/>
              </a:rPr>
              <a:t>至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a:t>
            </a:r>
          </a:p>
          <a:p>
            <a:pPr>
              <a:buFont typeface="Arial" panose="020B0604020202020204" pitchFamily="34" charset="0"/>
              <a:buChar char="•"/>
            </a:pPr>
            <a:r>
              <a:rPr lang="zh-CN" altLang="en-US" dirty="0">
                <a:solidFill>
                  <a:srgbClr val="4B4B4B"/>
                </a:solidFill>
                <a:latin typeface="Verdana" panose="020B0604030504040204" pitchFamily="34" charset="0"/>
              </a:rPr>
              <a:t>海量并行处理结构 </a:t>
            </a: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Massive Parallel Processing) </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服务器的基本特征是具有多个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模块，每个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模块由多个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如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组成，并且具有独立的本地内存、 </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槽口等。在一个物理服务器内可以支持上百个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。但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技术同样有一定缺陷，由于访问远地内存的延时远远超过本地内存，因此当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数量增加时，系统性能无法线性增加。</a:t>
            </a:r>
          </a:p>
          <a:p>
            <a:pPr>
              <a:buFont typeface="Arial" panose="020B0604020202020204" pitchFamily="34" charset="0"/>
              <a:buChar char="•"/>
            </a:pP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模式，也可以配置为非</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模式。单个的节点相互连接起来就形成了一个总系统。</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可以近似理解成一个</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的横向扩展集群，</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一般要依靠软件实现。</a:t>
            </a:r>
          </a:p>
          <a:p>
            <a:pPr>
              <a:buFont typeface="Arial" panose="020B0604020202020204" pitchFamily="34" charset="0"/>
              <a:buChar char="•"/>
            </a:pPr>
            <a:r>
              <a:rPr lang="zh-CN" altLang="en-US" dirty="0">
                <a:solidFill>
                  <a:srgbClr val="4B4B4B"/>
                </a:solidFill>
                <a:latin typeface="Verdana" panose="020B0604030504040204" pitchFamily="34" charset="0"/>
              </a:rPr>
              <a:t>非一致存储访问结构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Non-Uniform Memory Access)</a:t>
            </a:r>
            <a:r>
              <a:rPr lang="zh-CN" altLang="en-US" dirty="0">
                <a:solidFill>
                  <a:srgbClr val="4B4B4B"/>
                </a:solidFill>
                <a:latin typeface="Verdana" panose="020B0604030504040204" pitchFamily="34" charset="0"/>
              </a:rPr>
              <a:t>：它由多个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每个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服务器称节点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通过节点互联网络连接而成，每个节点只访问自己的本地资源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内存、存储等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，是一种完全无共享 </a:t>
            </a:r>
            <a:r>
              <a:rPr lang="en-US" altLang="zh-CN" dirty="0">
                <a:solidFill>
                  <a:srgbClr val="4B4B4B"/>
                </a:solidFill>
                <a:latin typeface="Verdana" panose="020B0604030504040204" pitchFamily="34" charset="0"/>
              </a:rPr>
              <a:t>(Share Nothing) </a:t>
            </a:r>
            <a:r>
              <a:rPr lang="zh-CN" altLang="en-US" dirty="0">
                <a:solidFill>
                  <a:srgbClr val="4B4B4B"/>
                </a:solidFill>
                <a:latin typeface="Verdana" panose="020B0604030504040204" pitchFamily="34" charset="0"/>
              </a:rPr>
              <a:t>结构。</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p>
        </p:txBody>
      </p:sp>
    </p:spTree>
    <p:extLst>
      <p:ext uri="{BB962C8B-B14F-4D97-AF65-F5344CB8AC3E}">
        <p14:creationId xmlns:p14="http://schemas.microsoft.com/office/powerpoint/2010/main" val="2500077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r>
              <a:rPr lang="en-US" altLang="zh-CN" b="1" dirty="0" smtClean="0"/>
              <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anose="020B0604030504040204" pitchFamily="34" charset="0"/>
              </a:rPr>
              <a:t>（1）qemu-kvm </a:t>
            </a:r>
            <a:r>
              <a:rPr lang="zh-CN" altLang="en-US" dirty="0">
                <a:solidFill>
                  <a:srgbClr val="4B4B4B"/>
                </a:solidFill>
                <a:latin typeface="Verdana" panose="020B0604030504040204" pitchFamily="34" charset="0"/>
              </a:rPr>
              <a:t>通过对 </a:t>
            </a:r>
            <a:r>
              <a:rPr lang="en-US" altLang="zh-CN" dirty="0">
                <a:solidFill>
                  <a:srgbClr val="4B4B4B"/>
                </a:solidFill>
                <a:latin typeface="Verdana" panose="020B0604030504040204" pitchFamily="34" charset="0"/>
              </a:rPr>
              <a:t>/</a:t>
            </a:r>
            <a:r>
              <a:rPr lang="en-US" dirty="0">
                <a:solidFill>
                  <a:srgbClr val="4B4B4B"/>
                </a:solidFill>
                <a:latin typeface="Verdana" panose="020B0604030504040204" pitchFamily="34" charset="0"/>
              </a:rPr>
              <a:t>dev/</a:t>
            </a:r>
            <a:r>
              <a:rPr lang="en-US" dirty="0" err="1">
                <a:solidFill>
                  <a:srgbClr val="4B4B4B"/>
                </a:solidFill>
                <a:latin typeface="Verdana" panose="020B0604030504040204" pitchFamily="34" charset="0"/>
              </a:rPr>
              <a:t>kvm</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一系列 </a:t>
            </a:r>
            <a:r>
              <a:rPr lang="en-US" dirty="0">
                <a:solidFill>
                  <a:srgbClr val="4B4B4B"/>
                </a:solidFill>
                <a:latin typeface="Verdana" panose="020B0604030504040204" pitchFamily="34" charset="0"/>
              </a:rPr>
              <a:t>ICOTL </a:t>
            </a:r>
            <a:r>
              <a:rPr lang="zh-CN" altLang="en-US" dirty="0">
                <a:solidFill>
                  <a:srgbClr val="4B4B4B"/>
                </a:solidFill>
                <a:latin typeface="Verdana" panose="020B0604030504040204"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2</a:t>
            </a:r>
            <a:r>
              <a:rPr lang="zh-CN" altLang="en-US" dirty="0">
                <a:solidFill>
                  <a:srgbClr val="4B4B4B"/>
                </a:solidFill>
                <a:latin typeface="Verdana" panose="020B0604030504040204" pitchFamily="34" charset="0"/>
              </a:rPr>
              <a:t>）一个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虚机即一个 </a:t>
            </a:r>
            <a:r>
              <a:rPr lang="en-US" altLang="zh-CN" dirty="0">
                <a:solidFill>
                  <a:srgbClr val="4B4B4B"/>
                </a:solidFill>
                <a:latin typeface="Verdana" panose="020B0604030504040204" pitchFamily="34" charset="0"/>
              </a:rPr>
              <a:t>Linux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进程，与其他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进程一样被</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进程调度器调度。</a:t>
            </a: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虚机包括虚拟内存、虚拟</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和虚机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设备，其中，内存和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的虚拟化由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内核模块负责实现，</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设备的虚拟化由 </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负责实现。</a:t>
            </a: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户机系统的内存是 </a:t>
            </a:r>
            <a:r>
              <a:rPr lang="en-US" altLang="zh-CN" dirty="0" err="1">
                <a:solidFill>
                  <a:srgbClr val="4B4B4B"/>
                </a:solidFill>
                <a:latin typeface="Verdana" panose="020B0604030504040204" pitchFamily="34" charset="0"/>
              </a:rPr>
              <a:t>qumu-kvm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进程的地址空间的一部分。</a:t>
            </a: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4</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虚机的 </a:t>
            </a:r>
            <a:r>
              <a:rPr lang="en-US" altLang="zh-CN" dirty="0">
                <a:solidFill>
                  <a:srgbClr val="4B4B4B"/>
                </a:solidFill>
                <a:latin typeface="Verdana" panose="020B0604030504040204" pitchFamily="34" charset="0"/>
              </a:rPr>
              <a:t>vCPU </a:t>
            </a:r>
            <a:r>
              <a:rPr lang="zh-CN" altLang="en-US" dirty="0">
                <a:solidFill>
                  <a:srgbClr val="4B4B4B"/>
                </a:solidFill>
                <a:latin typeface="Verdana" panose="020B0604030504040204" pitchFamily="34" charset="0"/>
              </a:rPr>
              <a:t>作为 线程运行在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进程的上下文中。</a:t>
            </a:r>
            <a:endParaRPr lang="zh-CN" altLang="en-US" b="0" i="0" dirty="0">
              <a:solidFill>
                <a:srgbClr val="4B4B4B"/>
              </a:solidFill>
              <a:effectLst/>
              <a:latin typeface="Verdana" panose="020B0604030504040204" pitchFamily="34" charset="0"/>
            </a:endParaRPr>
          </a:p>
        </p:txBody>
      </p:sp>
    </p:spTree>
    <p:extLst>
      <p:ext uri="{BB962C8B-B14F-4D97-AF65-F5344CB8AC3E}">
        <p14:creationId xmlns:p14="http://schemas.microsoft.com/office/powerpoint/2010/main" val="1862377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r>
              <a:rPr lang="en-US" altLang="zh-CN" b="1" dirty="0" smtClean="0"/>
              <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anose="020B0604030504040204" pitchFamily="34" charset="0"/>
              </a:rPr>
              <a:t>vCPU</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进程、</a:t>
            </a:r>
            <a:r>
              <a:rPr lang="en-US" altLang="zh-CN" dirty="0" smtClean="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进程调度和物理</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01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什么是 </a:t>
            </a:r>
            <a:r>
              <a:rPr lang="en-US" b="1" dirty="0" err="1"/>
              <a:t>Matplotlib</a:t>
            </a:r>
            <a:r>
              <a:rPr lang="en-US" b="1" dirty="0" smtClean="0"/>
              <a:t>?</a:t>
            </a:r>
            <a:endParaRPr lang="en-US" dirty="0"/>
          </a:p>
        </p:txBody>
      </p:sp>
      <p:sp>
        <p:nvSpPr>
          <p:cNvPr id="3" name="Content Placeholder 2"/>
          <p:cNvSpPr>
            <a:spLocks noGrp="1"/>
          </p:cNvSpPr>
          <p:nvPr>
            <p:ph idx="1"/>
          </p:nvPr>
        </p:nvSpPr>
        <p:spPr/>
        <p:txBody>
          <a:bodyPr/>
          <a:lstStyle/>
          <a:p>
            <a:r>
              <a:rPr lang="zh-CN" altLang="en-US" dirty="0"/>
              <a:t>﻿</a:t>
            </a:r>
            <a:r>
              <a:rPr lang="en-US" altLang="zh-CN" dirty="0" err="1"/>
              <a:t>Matplotlib</a:t>
            </a:r>
            <a:r>
              <a:rPr lang="en-US" altLang="zh-CN" dirty="0"/>
              <a:t> </a:t>
            </a:r>
            <a:r>
              <a:rPr lang="zh-CN" altLang="en-US" dirty="0"/>
              <a:t>是 </a:t>
            </a:r>
            <a:r>
              <a:rPr lang="en-US" altLang="zh-CN" dirty="0"/>
              <a:t>Python </a:t>
            </a:r>
            <a:r>
              <a:rPr lang="zh-CN" altLang="en-US" dirty="0"/>
              <a:t>的一个绘图库。它包含了大量的工具，你可以使用这些工具创建各种图形，包括简单的散点图，正弦曲线，甚至是三维图形。</a:t>
            </a:r>
            <a:r>
              <a:rPr lang="en-US" altLang="zh-CN" dirty="0"/>
              <a:t>Python </a:t>
            </a:r>
            <a:r>
              <a:rPr lang="zh-CN" altLang="en-US" dirty="0"/>
              <a:t>科学计算社区经常使用它完成数据可视化的工作。</a:t>
            </a:r>
            <a:endParaRPr lang="en-US" dirty="0"/>
          </a:p>
        </p:txBody>
      </p:sp>
    </p:spTree>
    <p:extLst>
      <p:ext uri="{BB962C8B-B14F-4D97-AF65-F5344CB8AC3E}">
        <p14:creationId xmlns:p14="http://schemas.microsoft.com/office/powerpoint/2010/main" val="818374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2" tooltip="RAID磁盘阵列配置和调优小结"/>
              </a:rPr>
              <a:t>RAID</a:t>
            </a:r>
            <a:r>
              <a:rPr lang="zh-CN" altLang="en-US" sz="4000" b="1" dirty="0">
                <a:hlinkClick r:id="rId2" tooltip="RAID磁盘阵列配置和调优小结"/>
              </a:rPr>
              <a:t>磁盘阵列配置和调优小结</a:t>
            </a:r>
            <a:r>
              <a:rPr lang="zh-CN" altLang="en-US" b="1" dirty="0"/>
              <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341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2"/>
              </a:rPr>
              <a:t>https://</a:t>
            </a:r>
            <a:r>
              <a:rPr lang="en-US" sz="2200" dirty="0" smtClean="0">
                <a:hlinkClick r:id="rId2"/>
              </a:rPr>
              <a:t>www.youtube.com/watch?v=k5iwKUZY9tk&amp;t=129s</a:t>
            </a:r>
            <a:r>
              <a:rPr lang="en-US" sz="2200" dirty="0" smtClean="0"/>
              <a:t/>
            </a:r>
            <a:br>
              <a:rPr lang="en-US" sz="2200" dirty="0" smtClean="0"/>
            </a:br>
            <a:r>
              <a:rPr lang="en-US" sz="2200" dirty="0"/>
              <a:t/>
            </a:r>
            <a:br>
              <a:rPr lang="en-US" sz="2200" dirty="0"/>
            </a:br>
            <a:endParaRPr lang="en-US" sz="2200" dirty="0"/>
          </a:p>
        </p:txBody>
      </p:sp>
    </p:spTree>
    <p:extLst>
      <p:ext uri="{BB962C8B-B14F-4D97-AF65-F5344CB8AC3E}">
        <p14:creationId xmlns:p14="http://schemas.microsoft.com/office/powerpoint/2010/main" val="4271676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6"/>
            <a:ext cx="10515600" cy="709073"/>
          </a:xfrm>
        </p:spPr>
        <p:txBody>
          <a:bodyPr/>
          <a:lstStyle/>
          <a:p>
            <a:r>
              <a:rPr lang="en-US" b="1" dirty="0"/>
              <a:t>Intel Joule Compute Module Feature Summary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25236538"/>
              </p:ext>
            </p:extLst>
          </p:nvPr>
        </p:nvGraphicFramePr>
        <p:xfrm>
          <a:off x="838196" y="976544"/>
          <a:ext cx="11013492" cy="5761611"/>
        </p:xfrm>
        <a:graphic>
          <a:graphicData uri="http://schemas.openxmlformats.org/drawingml/2006/table">
            <a:tbl>
              <a:tblPr/>
              <a:tblGrid>
                <a:gridCol w="2753373"/>
                <a:gridCol w="2753373"/>
                <a:gridCol w="2753373"/>
                <a:gridCol w="2753373"/>
              </a:tblGrid>
              <a:tr h="130939">
                <a:tc>
                  <a:txBody>
                    <a:bodyPr/>
                    <a:lstStyle/>
                    <a:p>
                      <a:r>
                        <a:rPr lang="en-US" sz="500" b="1" dirty="0">
                          <a:effectLst/>
                        </a:rPr>
                        <a:t>Domain</a:t>
                      </a:r>
                      <a:endParaRPr lang="en-US" sz="500" dirty="0"/>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b="1">
                          <a:effectLst/>
                        </a:rPr>
                        <a:t>Attribute</a:t>
                      </a:r>
                      <a:endParaRPr lang="en-US" sz="500"/>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b="1">
                          <a:effectLst/>
                        </a:rPr>
                        <a:t>Value</a:t>
                      </a:r>
                      <a:endParaRPr lang="en-US" sz="500"/>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b="1">
                          <a:effectLst/>
                        </a:rPr>
                        <a:t>Notes</a:t>
                      </a:r>
                      <a:endParaRPr lang="en-US" sz="500"/>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98199">
                <a:tc>
                  <a:txBody>
                    <a:bodyPr/>
                    <a:lstStyle/>
                    <a:p>
                      <a:r>
                        <a:rPr lang="en-US" sz="500"/>
                        <a:t>Compute</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System on Chip</a:t>
                      </a:r>
                      <a:br>
                        <a:rPr lang="en-US" sz="500"/>
                      </a:br>
                      <a:r>
                        <a:rPr lang="en-US" sz="500"/>
                        <a:t>Address Bus Size</a:t>
                      </a:r>
                      <a:br>
                        <a:rPr lang="en-US" sz="500"/>
                      </a:br>
                      <a:r>
                        <a:rPr lang="en-US" sz="500"/>
                        <a:t>Cache</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sv-SE" sz="500"/>
                        <a:t>14mm Intel® Atom™ Processor</a:t>
                      </a:r>
                      <a:br>
                        <a:rPr lang="sv-SE" sz="500"/>
                      </a:br>
                      <a:r>
                        <a:rPr lang="sv-SE" sz="500"/>
                        <a:t>64-bit (x86-64)</a:t>
                      </a:r>
                      <a:br>
                        <a:rPr lang="sv-SE" sz="500"/>
                      </a:br>
                      <a:r>
                        <a:rPr lang="sv-SE" sz="500"/>
                        <a:t>4MB L1</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Quad-core: 4 core supporting 2 threads per core</a:t>
                      </a:r>
                      <a:br>
                        <a:rPr lang="en-US" sz="500"/>
                      </a:br>
                      <a:r>
                        <a:rPr lang="en-US" sz="500"/>
                        <a:t>2MB per core-pair</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214415">
                <a:tc>
                  <a:txBody>
                    <a:bodyPr/>
                    <a:lstStyle/>
                    <a:p>
                      <a:r>
                        <a:rPr lang="en-US" sz="500"/>
                        <a:t>RAM</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Type and speed</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LPDDR4 (4 lanes, 3200 MT/sec)</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Integrated Package on Package</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98199">
                <a:tc>
                  <a:txBody>
                    <a:bodyPr/>
                    <a:lstStyle/>
                    <a:p>
                      <a:r>
                        <a:rPr lang="en-US" sz="500"/>
                        <a:t>Graphics</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Execution Units</a:t>
                      </a:r>
                      <a:br>
                        <a:rPr lang="en-US" sz="500"/>
                      </a:br>
                      <a:r>
                        <a:rPr lang="en-US" sz="500"/>
                        <a:t>Open Graphics Libraries</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12EUs (2x6) on 550x and 18EUs on 570x</a:t>
                      </a:r>
                      <a:br>
                        <a:rPr lang="en-US" sz="500"/>
                      </a:br>
                      <a:r>
                        <a:rPr lang="en-US" sz="500"/>
                        <a:t>OpenGL 3.1ES, OpenGL 4.3, and OpenCL 2.0</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 </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130939">
                <a:tc>
                  <a:txBody>
                    <a:bodyPr/>
                    <a:lstStyle/>
                    <a:p>
                      <a:r>
                        <a:rPr lang="en-US" sz="500"/>
                        <a:t>Display</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HDMI Output</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HDMI 1.4b</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1080p</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214415">
                <a:tc>
                  <a:txBody>
                    <a:bodyPr/>
                    <a:lstStyle/>
                    <a:p>
                      <a:r>
                        <a:rPr lang="en-US" sz="500"/>
                        <a:t>Storage</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Type Supported</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eMMC 5.0</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Max eMMC speed of 400 MB/second</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581985">
                <a:tc>
                  <a:txBody>
                    <a:bodyPr/>
                    <a:lstStyle/>
                    <a:p>
                      <a:r>
                        <a:rPr lang="en-US" sz="500"/>
                        <a:t>MIPI CSI</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Camera connectors</a:t>
                      </a:r>
                      <a:br>
                        <a:rPr lang="en-US" sz="500"/>
                      </a:br>
                      <a:r>
                        <a:rPr lang="en-US" sz="500"/>
                        <a:t>MIPI CSI specification</a:t>
                      </a:r>
                      <a:br>
                        <a:rPr lang="en-US" sz="500"/>
                      </a:br>
                      <a:r>
                        <a:rPr lang="en-US" sz="500"/>
                        <a:t>Supported resolutions</a:t>
                      </a:r>
                      <a:br>
                        <a:rPr lang="en-US" sz="500"/>
                      </a:br>
                      <a:r>
                        <a:rPr lang="en-US" sz="500"/>
                        <a:t> </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Module accepts Hirose* BM14B(0.8)-40DP-0.4V</a:t>
                      </a:r>
                      <a:br>
                        <a:rPr lang="en-US" sz="500"/>
                      </a:br>
                      <a:r>
                        <a:rPr lang="en-US" sz="500"/>
                        <a:t>Two CSI2 D-PHY ports at 1.5 Gb/sec per lane</a:t>
                      </a:r>
                      <a:br>
                        <a:rPr lang="en-US" sz="500"/>
                      </a:br>
                      <a:r>
                        <a:rPr lang="en-US" sz="500"/>
                        <a:t>Camera1 (13MP)</a:t>
                      </a:r>
                      <a:br>
                        <a:rPr lang="en-US" sz="500"/>
                      </a:br>
                      <a:r>
                        <a:rPr lang="en-US" sz="500"/>
                        <a:t>Camera2 (5MP)</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Data, clock, power, and GPIO on each connector</a:t>
                      </a:r>
                      <a:br>
                        <a:rPr lang="en-US" sz="500"/>
                      </a:br>
                      <a:r>
                        <a:rPr lang="en-US" sz="500"/>
                        <a:t>Supports two simultaneous cameras</a:t>
                      </a:r>
                      <a:br>
                        <a:rPr lang="en-US" sz="500"/>
                      </a:br>
                      <a:r>
                        <a:rPr lang="en-US" sz="500"/>
                        <a:t> </a:t>
                      </a:r>
                      <a:br>
                        <a:rPr lang="en-US" sz="500"/>
                      </a:br>
                      <a:r>
                        <a:rPr lang="en-US" sz="500"/>
                        <a:t> </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06308">
                <a:tc>
                  <a:txBody>
                    <a:bodyPr/>
                    <a:lstStyle/>
                    <a:p>
                      <a:r>
                        <a:rPr lang="en-US" sz="500"/>
                        <a:t>Expansion Connector</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Module to expansion board</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Two, 2x50 pin connectors</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Hirose Electric Co LTD*</a:t>
                      </a:r>
                      <a:br>
                        <a:rPr lang="en-US" sz="500"/>
                      </a:br>
                      <a:r>
                        <a:rPr lang="en-US" sz="500"/>
                        <a:t>Part number DF40C-100DP-0.4V</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06308">
                <a:tc>
                  <a:txBody>
                    <a:bodyPr/>
                    <a:lstStyle/>
                    <a:p>
                      <a:r>
                        <a:rPr lang="en-US" sz="500"/>
                        <a:t>Audio</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Number of DMICs</a:t>
                      </a:r>
                      <a:br>
                        <a:rPr lang="en-US" sz="500"/>
                      </a:br>
                      <a:r>
                        <a:rPr lang="en-US" sz="500"/>
                        <a:t>Number and Speed of I2S</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2</a:t>
                      </a:r>
                      <a:br>
                        <a:rPr lang="en-US" sz="500"/>
                      </a:br>
                      <a:r>
                        <a:rPr lang="en-US" sz="500"/>
                        <a:t>One I2S at 9.6 MHz</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Routed via expansion board connectors</a:t>
                      </a:r>
                      <a:br>
                        <a:rPr lang="en-US" sz="500"/>
                      </a:br>
                      <a:r>
                        <a:rPr lang="en-US" sz="500"/>
                        <a:t> </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98199">
                <a:tc>
                  <a:txBody>
                    <a:bodyPr/>
                    <a:lstStyle/>
                    <a:p>
                      <a:r>
                        <a:rPr lang="en-US" sz="500"/>
                        <a:t>USB</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USB 3.0 compliant</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1 Type-C OTG and 1 Host</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USB3, Port 0 is dedicated to Type-C</a:t>
                      </a:r>
                      <a:br>
                        <a:rPr lang="en-US" sz="500"/>
                      </a:br>
                      <a:r>
                        <a:rPr lang="en-US" sz="500"/>
                        <a:t>USB3, Port 1 is multiplexed with PCIe</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06308">
                <a:tc>
                  <a:txBody>
                    <a:bodyPr/>
                    <a:lstStyle/>
                    <a:p>
                      <a:r>
                        <a:rPr lang="en-US" sz="500"/>
                        <a:t>PCIe*</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Number of Ports/lanes</a:t>
                      </a:r>
                      <a:br>
                        <a:rPr lang="en-US" sz="500"/>
                      </a:br>
                      <a:r>
                        <a:rPr lang="en-US" sz="500"/>
                        <a:t>Max Speed</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fr-FR" sz="500"/>
                        <a:t>1 port / 1 lane</a:t>
                      </a:r>
                      <a:br>
                        <a:rPr lang="fr-FR" sz="500"/>
                      </a:br>
                      <a:r>
                        <a:rPr lang="fr-FR" sz="500"/>
                        <a:t>5 Gb/s</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Multiplexed with USB 3, Port 1</a:t>
                      </a:r>
                      <a:br>
                        <a:rPr lang="en-US" sz="500"/>
                      </a:br>
                      <a:r>
                        <a:rPr lang="en-US" sz="500"/>
                        <a:t> </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673876">
                <a:tc>
                  <a:txBody>
                    <a:bodyPr/>
                    <a:lstStyle/>
                    <a:p>
                      <a:r>
                        <a:rPr lang="en-US" sz="500"/>
                        <a:t>SIO</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I2C</a:t>
                      </a:r>
                      <a:br>
                        <a:rPr lang="en-US" sz="500"/>
                      </a:br>
                      <a:r>
                        <a:rPr lang="en-US" sz="500"/>
                        <a:t>UARTS</a:t>
                      </a:r>
                      <a:br>
                        <a:rPr lang="en-US" sz="500"/>
                      </a:br>
                      <a:r>
                        <a:rPr lang="en-US" sz="500"/>
                        <a:t> </a:t>
                      </a:r>
                      <a:br>
                        <a:rPr lang="en-US" sz="500"/>
                      </a:br>
                      <a:r>
                        <a:rPr lang="en-US" sz="500"/>
                        <a:t>SPI</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5 ports (3 LPSS, 2 ISH as LPSS)</a:t>
                      </a:r>
                      <a:br>
                        <a:rPr lang="en-US" sz="500"/>
                      </a:br>
                      <a:r>
                        <a:rPr lang="en-US" sz="500"/>
                        <a:t>2 full and 1 half</a:t>
                      </a:r>
                      <a:br>
                        <a:rPr lang="en-US" sz="500"/>
                      </a:br>
                      <a:r>
                        <a:rPr lang="en-US" sz="500"/>
                        <a:t> </a:t>
                      </a:r>
                      <a:br>
                        <a:rPr lang="en-US" sz="500"/>
                      </a:br>
                      <a:r>
                        <a:rPr lang="en-US" sz="500"/>
                        <a:t>2 ports, 5 chip selects</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Master Mode; max 3.4 Mb/s</a:t>
                      </a:r>
                      <a:br>
                        <a:rPr lang="en-US" sz="500"/>
                      </a:br>
                      <a:r>
                        <a:rPr lang="en-US" sz="500"/>
                        <a:t>Maximum rate of 115.2 kb/s for half speed and 3.6864 Mb/s maximum for full speed modes</a:t>
                      </a:r>
                      <a:br>
                        <a:rPr lang="en-US" sz="500"/>
                      </a:br>
                      <a:r>
                        <a:rPr lang="en-US" sz="500"/>
                        <a:t>Up to 25 MHz</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130939">
                <a:tc>
                  <a:txBody>
                    <a:bodyPr/>
                    <a:lstStyle/>
                    <a:p>
                      <a:r>
                        <a:rPr lang="en-US" sz="500"/>
                        <a:t>SDIO</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Number of ports</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1</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For SD Card interface</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1041444">
                <a:tc>
                  <a:txBody>
                    <a:bodyPr/>
                    <a:lstStyle/>
                    <a:p>
                      <a:r>
                        <a:rPr lang="en-US" sz="500"/>
                        <a:t>Wi-Fi* and Bluetooth®</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Integrated wireless module</a:t>
                      </a:r>
                      <a:br>
                        <a:rPr lang="en-US" sz="500"/>
                      </a:br>
                      <a:r>
                        <a:rPr lang="en-US" sz="500"/>
                        <a:t>Bands</a:t>
                      </a:r>
                      <a:br>
                        <a:rPr lang="en-US" sz="500"/>
                      </a:br>
                      <a:r>
                        <a:rPr lang="en-US" sz="500"/>
                        <a:t>Standards</a:t>
                      </a:r>
                      <a:br>
                        <a:rPr lang="en-US" sz="500"/>
                      </a:br>
                      <a:r>
                        <a:rPr lang="en-US" sz="500"/>
                        <a:t>Security</a:t>
                      </a:r>
                      <a:br>
                        <a:rPr lang="en-US" sz="500"/>
                      </a:br>
                      <a:r>
                        <a:rPr lang="en-US" sz="500"/>
                        <a:t> </a:t>
                      </a:r>
                      <a:br>
                        <a:rPr lang="en-US" sz="500"/>
                      </a:br>
                      <a:r>
                        <a:rPr lang="en-US" sz="500"/>
                        <a:t>Dual mode, BT 4.2 Core</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Intel® Dual Band Wireless - AC 8260</a:t>
                      </a:r>
                      <a:br>
                        <a:rPr lang="en-US" sz="500"/>
                      </a:br>
                      <a:r>
                        <a:rPr lang="en-US" sz="500"/>
                        <a:t>Dual Band MIMO 2x2</a:t>
                      </a:r>
                      <a:br>
                        <a:rPr lang="en-US" sz="500"/>
                      </a:br>
                      <a:r>
                        <a:rPr lang="en-US" sz="500"/>
                        <a:t>IEEE 8.02.11agn + ac, BT 4.2 core</a:t>
                      </a:r>
                      <a:br>
                        <a:rPr lang="en-US" sz="500"/>
                      </a:br>
                      <a:r>
                        <a:rPr lang="en-US" sz="500"/>
                        <a:t>WPA, WPA2,WPS2, 802.11w, WMM, WMM-PS,WFD, Miracast, Passpoint</a:t>
                      </a:r>
                      <a:br>
                        <a:rPr lang="en-US" sz="500"/>
                      </a:br>
                      <a:r>
                        <a:rPr lang="en-US" sz="500"/>
                        <a:t>Over 15 profiles supported</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 </a:t>
                      </a:r>
                      <a:br>
                        <a:rPr lang="en-US" sz="500"/>
                      </a:br>
                      <a:r>
                        <a:rPr lang="en-US" sz="500"/>
                        <a:t>2.4 and 5 GHz</a:t>
                      </a:r>
                      <a:br>
                        <a:rPr lang="en-US" sz="500"/>
                      </a:br>
                      <a:r>
                        <a:rPr lang="en-US" sz="500"/>
                        <a:t> </a:t>
                      </a:r>
                      <a:br>
                        <a:rPr lang="en-US" sz="500"/>
                      </a:br>
                      <a:r>
                        <a:rPr lang="en-US" sz="500"/>
                        <a:t> </a:t>
                      </a:r>
                      <a:br>
                        <a:rPr lang="en-US" sz="500"/>
                      </a:br>
                      <a:r>
                        <a:rPr lang="en-US" sz="500"/>
                        <a:t> </a:t>
                      </a:r>
                      <a:br>
                        <a:rPr lang="en-US" sz="500"/>
                      </a:br>
                      <a:r>
                        <a:rPr lang="en-US" sz="500"/>
                        <a:t>WPA2, AES-CCMP encryption</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98199">
                <a:tc>
                  <a:txBody>
                    <a:bodyPr/>
                    <a:lstStyle/>
                    <a:p>
                      <a:r>
                        <a:rPr lang="en-US" sz="500"/>
                        <a:t>Antenna</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Dual MHF4 connectors on module</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Connection A1 is Wi-Fi* only while connection A2 services both BT and Wi-Fi*</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 </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130939">
                <a:tc>
                  <a:txBody>
                    <a:bodyPr/>
                    <a:lstStyle/>
                    <a:p>
                      <a:r>
                        <a:rPr lang="en-US" sz="500"/>
                        <a:t>Power Manager</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Integrated PMIC</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a:t>SoC specific PMIC</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500" dirty="0"/>
                        <a:t>Not user programmable</a:t>
                      </a:r>
                    </a:p>
                  </a:txBody>
                  <a:tcPr marL="23269" marR="23269" marT="11635" marB="1163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extLst>
      <p:ext uri="{BB962C8B-B14F-4D97-AF65-F5344CB8AC3E}">
        <p14:creationId xmlns:p14="http://schemas.microsoft.com/office/powerpoint/2010/main" val="1225672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1468" y="915678"/>
            <a:ext cx="2760600" cy="2168033"/>
          </a:xfrm>
          <a:prstGeom prst="rect">
            <a:avLst/>
          </a:prstGeom>
        </p:spPr>
      </p:pic>
      <p:pic>
        <p:nvPicPr>
          <p:cNvPr id="5" name="Picture 4"/>
          <p:cNvPicPr>
            <a:picLocks noChangeAspect="1"/>
          </p:cNvPicPr>
          <p:nvPr/>
        </p:nvPicPr>
        <p:blipFill>
          <a:blip r:embed="rId3"/>
          <a:stretch>
            <a:fillRect/>
          </a:stretch>
        </p:blipFill>
        <p:spPr>
          <a:xfrm>
            <a:off x="5180574" y="2611313"/>
            <a:ext cx="5985601" cy="3705600"/>
          </a:xfrm>
          <a:prstGeom prst="rect">
            <a:avLst/>
          </a:prstGeom>
        </p:spPr>
      </p:pic>
    </p:spTree>
    <p:extLst>
      <p:ext uri="{BB962C8B-B14F-4D97-AF65-F5344CB8AC3E}">
        <p14:creationId xmlns:p14="http://schemas.microsoft.com/office/powerpoint/2010/main" val="24720304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5623" y="390617"/>
            <a:ext cx="10750859" cy="6347533"/>
          </a:xfrm>
          <a:prstGeom prst="rect">
            <a:avLst/>
          </a:prstGeom>
        </p:spPr>
      </p:pic>
    </p:spTree>
    <p:extLst>
      <p:ext uri="{BB962C8B-B14F-4D97-AF65-F5344CB8AC3E}">
        <p14:creationId xmlns:p14="http://schemas.microsoft.com/office/powerpoint/2010/main" val="2921846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7317"/>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让​​​您​​​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p>
          <a:p>
            <a:pPr algn="just"/>
            <a:r>
              <a:rPr lang="zh-CN" altLang="en-US" dirty="0">
                <a:solidFill>
                  <a:srgbClr val="424242"/>
                </a:solidFill>
                <a:latin typeface="Source Sans Pro"/>
              </a:rPr>
              <a:t>主要提供了如下功能：</a:t>
            </a:r>
          </a:p>
          <a:p>
            <a:pPr algn="just">
              <a:buFont typeface="Arial" panose="020B0604020202020204" pitchFamily="34"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p>
          <a:p>
            <a:pPr algn="just">
              <a:buFont typeface="Arial" panose="020B0604020202020204" pitchFamily="34"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p>
          <a:p>
            <a:pPr algn="just">
              <a:buFont typeface="Arial" panose="020B0604020202020204" pitchFamily="34"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p>
          <a:p>
            <a:pPr algn="just">
              <a:buFont typeface="Arial" panose="020B0604020202020204" pitchFamily="34"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p>
          <a:p>
            <a:pPr algn="just">
              <a:buFont typeface="Arial" panose="020B0604020202020204" pitchFamily="34"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p>
          <a:p>
            <a:pPr algn="just">
              <a:buFont typeface="Arial" panose="020B0604020202020204" pitchFamily="34" charset="0"/>
              <a:buChar char="•"/>
            </a:pPr>
            <a:r>
              <a:rPr lang="zh-CN" altLang="en-US" dirty="0">
                <a:solidFill>
                  <a:srgbClr val="424242"/>
                </a:solidFill>
                <a:latin typeface="Source Sans Pro"/>
              </a:rPr>
              <a:t>为这组进程 分配其足够使用的内存</a:t>
            </a:r>
          </a:p>
          <a:p>
            <a:pPr algn="just">
              <a:buFont typeface="Arial" panose="020B0604020202020204" pitchFamily="34" charset="0"/>
              <a:buChar char="•"/>
            </a:pPr>
            <a:r>
              <a:rPr lang="zh-CN" altLang="en-US" dirty="0">
                <a:solidFill>
                  <a:srgbClr val="424242"/>
                </a:solidFill>
                <a:latin typeface="Source Sans Pro"/>
              </a:rPr>
              <a:t>为这组进程分配相应的网络带宽和磁盘存储限制</a:t>
            </a:r>
          </a:p>
          <a:p>
            <a:pPr algn="just">
              <a:buFont typeface="Arial" panose="020B0604020202020204" pitchFamily="34"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extLst>
      <p:ext uri="{BB962C8B-B14F-4D97-AF65-F5344CB8AC3E}">
        <p14:creationId xmlns:p14="http://schemas.microsoft.com/office/powerpoint/2010/main" val="1503309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424242"/>
                </a:solidFill>
                <a:effectLst/>
                <a:latin typeface="Arial" panose="020B0604020202020204" pitchFamily="34" charset="0"/>
                <a:ea typeface="Monaco"/>
              </a:rPr>
              <a:t> </a:t>
            </a: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extLst>
      <p:ext uri="{BB962C8B-B14F-4D97-AF65-F5344CB8AC3E}">
        <p14:creationId xmlns:p14="http://schemas.microsoft.com/office/powerpoint/2010/main" val="22443099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p>
          <a:p>
            <a:pPr lvl="1"/>
            <a:r>
              <a:rPr lang="en-US" dirty="0" err="1" smtClean="0"/>
              <a:t>docker</a:t>
            </a:r>
            <a:r>
              <a:rPr lang="en-US" dirty="0" smtClean="0"/>
              <a:t> pull </a:t>
            </a:r>
            <a:r>
              <a:rPr lang="en-US" dirty="0" err="1" smtClean="0"/>
              <a:t>chu</a:t>
            </a:r>
            <a:r>
              <a:rPr lang="en-US" dirty="0" smtClean="0"/>
              <a:t>/tagTest01</a:t>
            </a:r>
          </a:p>
          <a:p>
            <a:r>
              <a:rPr lang="en-US" dirty="0" smtClean="0"/>
              <a:t>List images – </a:t>
            </a:r>
            <a:r>
              <a:rPr lang="en-US" dirty="0" err="1" smtClean="0"/>
              <a:t>docker</a:t>
            </a:r>
            <a:r>
              <a:rPr lang="en-US" dirty="0" smtClean="0"/>
              <a:t> images [OPTIONS] [REPOSITORY[:TAG]]</a:t>
            </a:r>
          </a:p>
          <a:p>
            <a:pPr lvl="1"/>
            <a:r>
              <a:rPr lang="en-US" dirty="0" err="1" smtClean="0"/>
              <a:t>docker</a:t>
            </a:r>
            <a:r>
              <a:rPr lang="en-US" dirty="0" smtClean="0"/>
              <a:t> images</a:t>
            </a:r>
          </a:p>
          <a:p>
            <a:r>
              <a:rPr lang="en-US" dirty="0" smtClean="0"/>
              <a:t>Run container – </a:t>
            </a:r>
            <a:r>
              <a:rPr lang="en-US" dirty="0" err="1" smtClean="0"/>
              <a:t>docker</a:t>
            </a:r>
            <a:r>
              <a:rPr lang="en-US" dirty="0" smtClean="0"/>
              <a:t> run [OPTIONS] IMAGE [COMMAND] [ARG…]</a:t>
            </a:r>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p>
          <a:p>
            <a:r>
              <a:rPr lang="en-US" dirty="0" smtClean="0"/>
              <a:t>Check container running status – </a:t>
            </a:r>
            <a:r>
              <a:rPr lang="en-US" dirty="0" err="1" smtClean="0"/>
              <a:t>docker</a:t>
            </a:r>
            <a:r>
              <a:rPr lang="en-US" dirty="0" smtClean="0"/>
              <a:t> </a:t>
            </a:r>
            <a:r>
              <a:rPr lang="en-US" dirty="0" err="1" smtClean="0"/>
              <a:t>ps</a:t>
            </a:r>
            <a:r>
              <a:rPr lang="en-US" dirty="0" smtClean="0"/>
              <a:t> [OPTIONS]</a:t>
            </a:r>
          </a:p>
          <a:p>
            <a:r>
              <a:rPr lang="en-US" dirty="0" smtClean="0"/>
              <a:t>Stop container – </a:t>
            </a:r>
            <a:r>
              <a:rPr lang="en-US" dirty="0" err="1" smtClean="0"/>
              <a:t>docker</a:t>
            </a:r>
            <a:r>
              <a:rPr lang="en-US" dirty="0" smtClean="0"/>
              <a:t> stop [OPTIONS] CONTAINER [CONTAINER…]</a:t>
            </a:r>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extLst>
      <p:ext uri="{BB962C8B-B14F-4D97-AF65-F5344CB8AC3E}">
        <p14:creationId xmlns:p14="http://schemas.microsoft.com/office/powerpoint/2010/main" val="593730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p>
          <a:p>
            <a:pPr lvl="1"/>
            <a:r>
              <a:rPr lang="en-US" dirty="0" err="1" smtClean="0"/>
              <a:t>docker</a:t>
            </a:r>
            <a:r>
              <a:rPr lang="en-US" dirty="0" smtClean="0"/>
              <a:t> exec –it 473e57887 bash</a:t>
            </a:r>
          </a:p>
          <a:p>
            <a:r>
              <a:rPr lang="en-US" dirty="0" smtClean="0"/>
              <a:t>Commit – </a:t>
            </a:r>
            <a:r>
              <a:rPr lang="en-US" dirty="0" err="1" smtClean="0"/>
              <a:t>docker</a:t>
            </a:r>
            <a:r>
              <a:rPr lang="en-US" dirty="0" smtClean="0"/>
              <a:t> commit [OPTIONS] CONTAINER [REPOSITORY[:TAG]]</a:t>
            </a:r>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p>
          <a:p>
            <a:pPr lvl="1"/>
            <a:r>
              <a:rPr lang="en-US" dirty="0" err="1" smtClean="0"/>
              <a:t>docker</a:t>
            </a:r>
            <a:r>
              <a:rPr lang="en-US" dirty="0" smtClean="0"/>
              <a:t> tag 3493abc:latest takaojs1607:1.2</a:t>
            </a:r>
          </a:p>
          <a:p>
            <a:pPr lvl="1"/>
            <a:r>
              <a:rPr lang="en-US" dirty="0" err="1" smtClean="0"/>
              <a:t>docker</a:t>
            </a:r>
            <a:r>
              <a:rPr lang="en-US" dirty="0" smtClean="0"/>
              <a:t> images</a:t>
            </a:r>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p>
          <a:p>
            <a:pPr lvl="1"/>
            <a:r>
              <a:rPr lang="en-US" dirty="0" err="1" smtClean="0"/>
              <a:t>docker</a:t>
            </a:r>
            <a:r>
              <a:rPr lang="en-US" dirty="0" smtClean="0"/>
              <a:t> </a:t>
            </a:r>
            <a:r>
              <a:rPr lang="en-US" dirty="0" err="1" smtClean="0"/>
              <a:t>rmi</a:t>
            </a:r>
            <a:r>
              <a:rPr lang="en-US" dirty="0" smtClean="0"/>
              <a:t> 473e79f63</a:t>
            </a:r>
          </a:p>
          <a:p>
            <a:pPr lvl="1"/>
            <a:r>
              <a:rPr lang="en-US" dirty="0" err="1" smtClean="0"/>
              <a:t>docker</a:t>
            </a:r>
            <a:r>
              <a:rPr lang="en-US" dirty="0" smtClean="0"/>
              <a:t> </a:t>
            </a:r>
            <a:r>
              <a:rPr lang="en-US" dirty="0" err="1" smtClean="0"/>
              <a:t>rmi</a:t>
            </a:r>
            <a:r>
              <a:rPr lang="en-US" dirty="0" smtClean="0"/>
              <a:t> takaojs1607:1.2</a:t>
            </a:r>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p>
          <a:p>
            <a:pPr lvl="1"/>
            <a:r>
              <a:rPr lang="en-US" dirty="0" err="1" smtClean="0"/>
              <a:t>docker</a:t>
            </a:r>
            <a:r>
              <a:rPr lang="en-US" dirty="0" smtClean="0"/>
              <a:t> </a:t>
            </a:r>
            <a:r>
              <a:rPr lang="en-US" dirty="0" err="1" smtClean="0"/>
              <a:t>rm</a:t>
            </a:r>
            <a:r>
              <a:rPr lang="en-US" dirty="0" smtClean="0"/>
              <a:t> 473e79fe3</a:t>
            </a:r>
          </a:p>
          <a:p>
            <a:r>
              <a:rPr lang="en-US" dirty="0" smtClean="0"/>
              <a:t>Push image – </a:t>
            </a:r>
            <a:r>
              <a:rPr lang="en-US" dirty="0" err="1" smtClean="0"/>
              <a:t>docker</a:t>
            </a:r>
            <a:r>
              <a:rPr lang="en-US" dirty="0" smtClean="0"/>
              <a:t> push NAME[:TAG] [OPTIONS]</a:t>
            </a:r>
          </a:p>
          <a:p>
            <a:pPr lvl="1"/>
            <a:r>
              <a:rPr lang="en-US" dirty="0" err="1" smtClean="0"/>
              <a:t>docker</a:t>
            </a:r>
            <a:r>
              <a:rPr lang="en-US" dirty="0" smtClean="0"/>
              <a:t> tag 473e79fe3 &lt;USERNAME&gt;/foo</a:t>
            </a:r>
          </a:p>
          <a:p>
            <a:pPr lvl="1"/>
            <a:r>
              <a:rPr lang="en-US" dirty="0" err="1" smtClean="0"/>
              <a:t>docker</a:t>
            </a:r>
            <a:r>
              <a:rPr lang="en-US" dirty="0" smtClean="0"/>
              <a:t> push &lt;USERNAME&gt;/foo</a:t>
            </a:r>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extLst>
      <p:ext uri="{BB962C8B-B14F-4D97-AF65-F5344CB8AC3E}">
        <p14:creationId xmlns:p14="http://schemas.microsoft.com/office/powerpoint/2010/main" val="3775672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2"/>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r>
              <a:rPr lang="zh-CN" altLang="en-US" dirty="0"/>
              <a:t/>
            </a:r>
            <a:br>
              <a:rPr lang="zh-CN" altLang="en-US" dirty="0"/>
            </a:br>
            <a:r>
              <a:rPr lang="en-US" altLang="zh-CN" b="1" dirty="0" err="1"/>
              <a:t>docker</a:t>
            </a:r>
            <a:r>
              <a:rPr lang="en-US" altLang="zh-CN" b="1" dirty="0"/>
              <a:t>-compose up -d</a:t>
            </a:r>
            <a:endParaRPr lang="en-US" dirty="0"/>
          </a:p>
        </p:txBody>
      </p:sp>
    </p:spTree>
    <p:extLst>
      <p:ext uri="{BB962C8B-B14F-4D97-AF65-F5344CB8AC3E}">
        <p14:creationId xmlns:p14="http://schemas.microsoft.com/office/powerpoint/2010/main" val="1392497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2"/>
              </a:rPr>
              <a:t>any other provider</a:t>
            </a:r>
            <a:r>
              <a:rPr lang="en-US" dirty="0"/>
              <a:t>. Then, industry-standard </a:t>
            </a:r>
            <a:r>
              <a:rPr lang="en-US" dirty="0">
                <a:hlinkClick r:id="rId3"/>
              </a:rPr>
              <a:t>provisioning tools</a:t>
            </a:r>
            <a:r>
              <a:rPr lang="en-US" dirty="0"/>
              <a:t> such as shell scripts, Chef, or Puppet, can be used to automatically install and configure software on the machine.</a:t>
            </a:r>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extLst>
      <p:ext uri="{BB962C8B-B14F-4D97-AF65-F5344CB8AC3E}">
        <p14:creationId xmlns:p14="http://schemas.microsoft.com/office/powerpoint/2010/main" val="24840533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
            </a:r>
            <a:r>
              <a:rPr lang="en-US" b="1" dirty="0" smtClean="0"/>
              <a:t>ocker</a:t>
            </a:r>
            <a:r>
              <a:rPr lang="zh-CN" altLang="en-US" b="1" dirty="0"/>
              <a:t>原理解</a:t>
            </a:r>
            <a:r>
              <a:rPr lang="zh-CN" altLang="en-US" b="1" dirty="0" smtClean="0"/>
              <a:t>析</a:t>
            </a:r>
            <a:endParaRPr lang="en-US" dirty="0"/>
          </a:p>
        </p:txBody>
      </p:sp>
      <p:sp>
        <p:nvSpPr>
          <p:cNvPr id="3" name="Content Placeholder 2"/>
          <p:cNvSpPr>
            <a:spLocks noGrp="1"/>
          </p:cNvSpPr>
          <p:nvPr>
            <p:ph idx="1"/>
          </p:nvPr>
        </p:nvSpPr>
        <p:spPr/>
        <p:txBody>
          <a:bodyPr/>
          <a:lstStyle/>
          <a:p>
            <a:r>
              <a:rPr lang="en-US" dirty="0">
                <a:hlinkClick r:id="rId2"/>
              </a:rPr>
              <a:t>Docker </a:t>
            </a:r>
            <a:r>
              <a:rPr lang="zh-CN" altLang="en-US" dirty="0">
                <a:hlinkClick r:id="rId2"/>
              </a:rPr>
              <a:t>容器有自己的</a:t>
            </a:r>
            <a:r>
              <a:rPr lang="en-US" dirty="0">
                <a:hlinkClick r:id="rId2"/>
              </a:rPr>
              <a:t>kernel</a:t>
            </a:r>
            <a:r>
              <a:rPr lang="zh-CN" altLang="en-US" dirty="0">
                <a:hlinkClick r:id="rId2"/>
              </a:rPr>
              <a:t>吗</a:t>
            </a:r>
            <a:r>
              <a:rPr lang="zh-CN" altLang="en-US" dirty="0"/>
              <a:t/>
            </a:r>
            <a:br>
              <a:rPr lang="zh-CN" altLang="en-US" dirty="0"/>
            </a:br>
            <a:endParaRPr lang="zh-CN" altLang="en-US" dirty="0"/>
          </a:p>
          <a:p>
            <a:r>
              <a:rPr lang="en-US" dirty="0">
                <a:hlinkClick r:id="rId3"/>
              </a:rPr>
              <a:t>D</a:t>
            </a:r>
            <a:r>
              <a:rPr lang="en-US" dirty="0" smtClean="0">
                <a:hlinkClick r:id="rId3"/>
              </a:rPr>
              <a:t>ocker</a:t>
            </a:r>
            <a:r>
              <a:rPr lang="zh-CN" altLang="en-US" dirty="0">
                <a:hlinkClick r:id="rId3"/>
              </a:rPr>
              <a:t>的</a:t>
            </a:r>
            <a:r>
              <a:rPr lang="en-US" dirty="0">
                <a:hlinkClick r:id="rId3"/>
              </a:rPr>
              <a:t>kernel version</a:t>
            </a:r>
            <a:r>
              <a:rPr lang="zh-CN" altLang="en-US" dirty="0">
                <a:hlinkClick r:id="rId3"/>
              </a:rPr>
              <a:t>由镜像确定还是由宿主机确定</a:t>
            </a:r>
            <a:endParaRPr lang="zh-CN" altLang="en-US" dirty="0"/>
          </a:p>
          <a:p>
            <a:endParaRPr lang="en-US" dirty="0"/>
          </a:p>
        </p:txBody>
      </p:sp>
    </p:spTree>
    <p:extLst>
      <p:ext uri="{BB962C8B-B14F-4D97-AF65-F5344CB8AC3E}">
        <p14:creationId xmlns:p14="http://schemas.microsoft.com/office/powerpoint/2010/main" val="1459527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p>
          <a:p>
            <a:pPr lvl="1"/>
            <a:r>
              <a:rPr lang="zh-CN" altLang="en-US" dirty="0"/>
              <a:t>物理机被称为宿主机</a:t>
            </a:r>
          </a:p>
          <a:p>
            <a:pPr lvl="1"/>
            <a:r>
              <a:rPr lang="zh-CN" altLang="en-US" dirty="0"/>
              <a:t>虚拟机也被称为</a:t>
            </a:r>
            <a:r>
              <a:rPr lang="en-US" altLang="zh-CN" dirty="0"/>
              <a:t>guest OS</a:t>
            </a:r>
          </a:p>
          <a:p>
            <a:pPr lvl="1"/>
            <a:r>
              <a:rPr lang="zh-CN" altLang="en-US" dirty="0"/>
              <a:t>而被</a:t>
            </a:r>
            <a:r>
              <a:rPr lang="en-US" altLang="zh-CN" dirty="0"/>
              <a:t>hypervisor</a:t>
            </a:r>
            <a:r>
              <a:rPr lang="zh-CN" altLang="en-US" dirty="0"/>
              <a:t>虚拟出来的硬件被称为虚拟硬件</a:t>
            </a:r>
          </a:p>
          <a:p>
            <a:endParaRPr lang="en-US" dirty="0"/>
          </a:p>
        </p:txBody>
      </p:sp>
      <p:pic>
        <p:nvPicPr>
          <p:cNvPr id="1026" name="Picture 2" descr="https://pic3.zhimg.com/307fc27ab1dbab631edd25496423f0fe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3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zh-CN" altLang="en-US" dirty="0">
                <a:hlinkClick r:id="rId2"/>
              </a:rPr>
              <a:t>共享行业的分布式 </a:t>
            </a:r>
            <a:r>
              <a:rPr lang="en-US" altLang="zh-CN" dirty="0">
                <a:hlinkClick r:id="rId2"/>
              </a:rPr>
              <a:t>MQTT </a:t>
            </a:r>
            <a:r>
              <a:rPr lang="zh-CN" altLang="en-US" dirty="0">
                <a:hlinkClick r:id="rId2"/>
              </a:rPr>
              <a:t>设</a:t>
            </a:r>
            <a:r>
              <a:rPr lang="zh-CN" altLang="en-US" dirty="0" smtClean="0">
                <a:hlinkClick r:id="rId2"/>
              </a:rPr>
              <a:t>计</a:t>
            </a:r>
            <a:endParaRPr lang="en-US" dirty="0"/>
          </a:p>
        </p:txBody>
      </p:sp>
    </p:spTree>
    <p:extLst>
      <p:ext uri="{BB962C8B-B14F-4D97-AF65-F5344CB8AC3E}">
        <p14:creationId xmlns:p14="http://schemas.microsoft.com/office/powerpoint/2010/main" val="40232289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2"/>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p>
          <a:p>
            <a:endParaRPr lang="en-US" dirty="0"/>
          </a:p>
        </p:txBody>
      </p:sp>
    </p:spTree>
    <p:extLst>
      <p:ext uri="{BB962C8B-B14F-4D97-AF65-F5344CB8AC3E}">
        <p14:creationId xmlns:p14="http://schemas.microsoft.com/office/powerpoint/2010/main" val="3536142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2"/>
              </a:rPr>
              <a:t>Linux</a:t>
            </a:r>
            <a:r>
              <a:rPr lang="zh-CN" altLang="en-US" dirty="0" smtClean="0">
                <a:hlinkClick r:id="rId2"/>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p>
          <a:p>
            <a:pPr lvl="1"/>
            <a:r>
              <a:rPr lang="zh-CN" altLang="en-US" dirty="0" smtClean="0"/>
              <a:t>在内存中复制一个父进程，得到“子进程”，此时子进程就是父进程上下文的简单克隆，内容完全一致</a:t>
            </a:r>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531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p>
          <a:p>
            <a:r>
              <a:rPr lang="zh-CN" altLang="en-US" dirty="0"/>
              <a:t>用户名隔离，可以把用户名设置为“</a:t>
            </a:r>
            <a:r>
              <a:rPr lang="en-US" altLang="zh-CN" dirty="0"/>
              <a:t>root”</a:t>
            </a:r>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2"/>
              </a:rPr>
              <a:t>clone(2) - Linux manual page</a:t>
            </a:r>
            <a:endParaRPr lang="zh-CN" altLang="en-US" dirty="0"/>
          </a:p>
          <a:p>
            <a:endParaRPr lang="zh-CN" altLang="en-US" b="1" dirty="0"/>
          </a:p>
          <a:p>
            <a:endParaRPr lang="zh-CN" altLang="en-US" b="1" dirty="0"/>
          </a:p>
          <a:p>
            <a:endParaRPr lang="en-US" dirty="0"/>
          </a:p>
        </p:txBody>
      </p:sp>
    </p:spTree>
    <p:extLst>
      <p:ext uri="{BB962C8B-B14F-4D97-AF65-F5344CB8AC3E}">
        <p14:creationId xmlns:p14="http://schemas.microsoft.com/office/powerpoint/2010/main" val="1411417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p>
          <a:p>
            <a:pPr marL="0" indent="0">
              <a:buNone/>
            </a:pPr>
            <a:r>
              <a:rPr lang="zh-CN" altLang="en-US" dirty="0"/>
              <a:t>这就解释</a:t>
            </a:r>
            <a:r>
              <a:rPr lang="zh-CN" altLang="en-US" dirty="0" smtClean="0"/>
              <a:t>了</a:t>
            </a:r>
            <a:r>
              <a:rPr lang="en-US" altLang="zh-CN" dirty="0" smtClean="0"/>
              <a:t>Docker</a:t>
            </a:r>
            <a:r>
              <a:rPr lang="zh-CN" altLang="en-US" dirty="0"/>
              <a:t>两个特性：</a:t>
            </a:r>
          </a:p>
          <a:p>
            <a:r>
              <a:rPr lang="zh-CN" altLang="en-US" dirty="0"/>
              <a:t>启动速度快，因为本质来说容器和进程差别没有想象中的大，共享了很多代码，流程也差的不多</a:t>
            </a:r>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p>
          <a:p>
            <a:endParaRPr lang="zh-CN" altLang="en-US" b="1" dirty="0"/>
          </a:p>
          <a:p>
            <a:endParaRPr lang="zh-CN" altLang="en-US" b="1" dirty="0"/>
          </a:p>
          <a:p>
            <a:endParaRPr lang="en-US" dirty="0"/>
          </a:p>
        </p:txBody>
      </p:sp>
    </p:spTree>
    <p:extLst>
      <p:ext uri="{BB962C8B-B14F-4D97-AF65-F5344CB8AC3E}">
        <p14:creationId xmlns:p14="http://schemas.microsoft.com/office/powerpoint/2010/main" val="252690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p>
          <a:p>
            <a:r>
              <a:rPr lang="zh-CN" altLang="en-US" dirty="0"/>
              <a:t>内核开发者实现了容器的资源隔离一系列隔离后，内核开发者就不需要为容器内创建进程单独再做任何多余的工作了。</a:t>
            </a:r>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extLst>
      <p:ext uri="{BB962C8B-B14F-4D97-AF65-F5344CB8AC3E}">
        <p14:creationId xmlns:p14="http://schemas.microsoft.com/office/powerpoint/2010/main" val="3918854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3281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7668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r>
              <a:rPr lang="zh-CN" altLang="en-US" sz="1400" dirty="0"/>
              <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r>
              <a:rPr lang="zh-CN" altLang="en-US" sz="1400" dirty="0"/>
              <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2"/>
              </a:rPr>
              <a:t>DevOpsDays</a:t>
            </a:r>
            <a:r>
              <a:rPr lang="en-US" altLang="zh-CN" sz="1400" dirty="0">
                <a:solidFill>
                  <a:srgbClr val="155FAA"/>
                </a:solidFill>
                <a:latin typeface="Helvetica Neue"/>
                <a:hlinkClick r:id="rId2"/>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3"/>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r>
              <a:rPr lang="zh-CN" altLang="en-US" sz="1400" dirty="0"/>
              <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r>
              <a:rPr lang="zh-CN" altLang="en-US" sz="1400" dirty="0"/>
              <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4"/>
              </a:rPr>
              <a:t>《Docker</a:t>
            </a:r>
            <a:r>
              <a:rPr lang="zh-CN" altLang="en-US" sz="1400" dirty="0">
                <a:solidFill>
                  <a:srgbClr val="155FAA"/>
                </a:solidFill>
                <a:latin typeface="Helvetica Neue"/>
                <a:hlinkClick r:id="rId4"/>
              </a:rPr>
              <a:t>拯救世界</a:t>
            </a:r>
            <a:r>
              <a:rPr lang="en-US" altLang="zh-CN" sz="1400" dirty="0">
                <a:solidFill>
                  <a:srgbClr val="155FAA"/>
                </a:solidFill>
                <a:latin typeface="Helvetica Neue"/>
                <a:hlinkClick r:id="rId4"/>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r>
              <a:rPr lang="zh-CN" altLang="en-US" sz="1400" dirty="0"/>
              <a:t/>
            </a:r>
            <a:br>
              <a:rPr lang="zh-CN" altLang="en-US" sz="1400" dirty="0"/>
            </a:br>
            <a:r>
              <a:rPr lang="zh-CN" altLang="en-US" sz="1400" dirty="0"/>
              <a:t/>
            </a: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p>
        </p:txBody>
      </p:sp>
    </p:spTree>
    <p:extLst>
      <p:ext uri="{BB962C8B-B14F-4D97-AF65-F5344CB8AC3E}">
        <p14:creationId xmlns:p14="http://schemas.microsoft.com/office/powerpoint/2010/main" val="28596142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extLst>
      <p:ext uri="{BB962C8B-B14F-4D97-AF65-F5344CB8AC3E}">
        <p14:creationId xmlns:p14="http://schemas.microsoft.com/office/powerpoint/2010/main" val="11883974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extLst>
      <p:ext uri="{BB962C8B-B14F-4D97-AF65-F5344CB8AC3E}">
        <p14:creationId xmlns:p14="http://schemas.microsoft.com/office/powerpoint/2010/main" val="394469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extLst>
      <p:ext uri="{BB962C8B-B14F-4D97-AF65-F5344CB8AC3E}">
        <p14:creationId xmlns:p14="http://schemas.microsoft.com/office/powerpoint/2010/main" val="9587088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extLst>
      <p:ext uri="{BB962C8B-B14F-4D97-AF65-F5344CB8AC3E}">
        <p14:creationId xmlns:p14="http://schemas.microsoft.com/office/powerpoint/2010/main" val="36155292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extLst>
      <p:ext uri="{BB962C8B-B14F-4D97-AF65-F5344CB8AC3E}">
        <p14:creationId xmlns:p14="http://schemas.microsoft.com/office/powerpoint/2010/main" val="2368975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p>
        </p:txBody>
      </p:sp>
    </p:spTree>
    <p:extLst>
      <p:ext uri="{BB962C8B-B14F-4D97-AF65-F5344CB8AC3E}">
        <p14:creationId xmlns:p14="http://schemas.microsoft.com/office/powerpoint/2010/main" val="27424955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5151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Home </a:t>
            </a:r>
            <a:r>
              <a:rPr lang="en-US" altLang="zh-CN" sz="1600" dirty="0" err="1">
                <a:solidFill>
                  <a:srgbClr val="333333"/>
                </a:solidFill>
                <a:latin typeface="Arial" panose="020B0604020202020204" pitchFamily="34" charset="0"/>
              </a:rPr>
              <a:t>NetWork</a:t>
            </a:r>
            <a:r>
              <a:rPr lang="en-US" altLang="zh-CN" sz="1600" dirty="0">
                <a:solidFill>
                  <a:srgbClr val="333333"/>
                </a:solidFill>
                <a:latin typeface="Arial" panose="020B0604020202020204" pitchFamily="34" charset="0"/>
              </a:rPr>
              <a:t> Device(HND)</a:t>
            </a:r>
            <a:r>
              <a:rPr lang="zh-CN" altLang="en-US" sz="1600" dirty="0">
                <a:solidFill>
                  <a:srgbClr val="333333"/>
                </a:solidFill>
                <a:latin typeface="Arial" panose="020B0604020202020204" pitchFamily="34" charset="0"/>
              </a:rPr>
              <a:t>。这类设备指家庭设备，具有比较大的尺寸及较全面的功能，主要与移动设备区别开来，下属</a:t>
            </a:r>
            <a:r>
              <a:rPr lang="en-US" altLang="zh-CN" sz="1600" dirty="0">
                <a:solidFill>
                  <a:srgbClr val="333333"/>
                </a:solidFill>
                <a:latin typeface="Arial" panose="020B0604020202020204" pitchFamily="34" charset="0"/>
              </a:rPr>
              <a:t>5</a:t>
            </a:r>
            <a:r>
              <a:rPr lang="zh-CN" altLang="en-US" sz="1600" dirty="0">
                <a:solidFill>
                  <a:srgbClr val="333333"/>
                </a:solidFill>
                <a:latin typeface="Arial" panose="020B0604020202020204" pitchFamily="34" charset="0"/>
              </a:rPr>
              <a:t>类设备：</a:t>
            </a:r>
          </a:p>
          <a:p>
            <a:r>
              <a:rPr lang="en-US" altLang="zh-CN" sz="1600" dirty="0">
                <a:solidFill>
                  <a:srgbClr val="333333"/>
                </a:solidFill>
                <a:latin typeface="Arial" panose="020B0604020202020204" pitchFamily="34" charset="0"/>
              </a:rPr>
              <a:t>(1)Digital Media Server(DMS)</a:t>
            </a:r>
            <a:r>
              <a:rPr lang="zh-CN" altLang="en-US" sz="1600" dirty="0">
                <a:solidFill>
                  <a:srgbClr val="333333"/>
                </a:solidFill>
                <a:latin typeface="Arial" panose="020B0604020202020204" pitchFamily="34" charset="0"/>
              </a:rPr>
              <a:t>。数字媒体服务器，提供媒体获取、记录、存储和输出功能。同时，内容保护功能是对</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的强制要求。</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总是包含</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的功能，并且肯能包含其他智能功能，包括设备</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用户服务的管理；丰富的用户界面；媒体管理</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收集和分发功能。</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的例子有</a:t>
            </a:r>
            <a:r>
              <a:rPr lang="en-US" altLang="zh-CN" sz="1600" dirty="0">
                <a:solidFill>
                  <a:srgbClr val="333333"/>
                </a:solidFill>
                <a:latin typeface="Arial" panose="020B0604020202020204" pitchFamily="34" charset="0"/>
              </a:rPr>
              <a:t>PC</a:t>
            </a:r>
            <a:r>
              <a:rPr lang="zh-CN" altLang="en-US" sz="1600" dirty="0">
                <a:solidFill>
                  <a:srgbClr val="333333"/>
                </a:solidFill>
                <a:latin typeface="Arial" panose="020B0604020202020204" pitchFamily="34" charset="0"/>
              </a:rPr>
              <a:t>、数字机顶盒（附带联网，存储功能）和摄像机等等。</a:t>
            </a:r>
          </a:p>
          <a:p>
            <a:r>
              <a:rPr lang="en-US" altLang="zh-CN" sz="1600" dirty="0">
                <a:solidFill>
                  <a:srgbClr val="333333"/>
                </a:solidFill>
                <a:latin typeface="Arial" panose="020B0604020202020204" pitchFamily="34" charset="0"/>
              </a:rPr>
              <a:t>(2)DMP</a:t>
            </a:r>
            <a:r>
              <a:rPr lang="zh-CN" altLang="en-US" sz="1600" dirty="0">
                <a:solidFill>
                  <a:srgbClr val="333333"/>
                </a:solidFill>
                <a:latin typeface="Arial" panose="020B0604020202020204" pitchFamily="34" charset="0"/>
              </a:rPr>
              <a:t>。数字媒体播放器。能从</a:t>
            </a:r>
            <a:r>
              <a:rPr lang="en-US" altLang="zh-CN" sz="1600" dirty="0">
                <a:solidFill>
                  <a:srgbClr val="333333"/>
                </a:solidFill>
                <a:latin typeface="Arial" panose="020B0604020202020204" pitchFamily="34" charset="0"/>
              </a:rPr>
              <a:t>DMS/M-DMS</a:t>
            </a:r>
            <a:r>
              <a:rPr lang="zh-CN" altLang="en-US" sz="1600" dirty="0">
                <a:solidFill>
                  <a:srgbClr val="333333"/>
                </a:solidFill>
                <a:latin typeface="Arial" panose="020B0604020202020204" pitchFamily="34" charset="0"/>
              </a:rPr>
              <a:t>上查找并获取媒体内容并播放和渲染显示。比如智能电视、家庭影院等。</a:t>
            </a:r>
          </a:p>
          <a:p>
            <a:r>
              <a:rPr lang="en-US" altLang="zh-CN" sz="1600" dirty="0">
                <a:solidFill>
                  <a:srgbClr val="333333"/>
                </a:solidFill>
                <a:latin typeface="Arial" panose="020B0604020202020204" pitchFamily="34" charset="0"/>
              </a:rPr>
              <a:t>(3)DMC</a:t>
            </a:r>
            <a:r>
              <a:rPr lang="zh-CN" altLang="en-US" sz="1600" dirty="0">
                <a:solidFill>
                  <a:srgbClr val="333333"/>
                </a:solidFill>
                <a:latin typeface="Arial" panose="020B0604020202020204" pitchFamily="34" charset="0"/>
              </a:rPr>
              <a:t>。数字媒体控制器，查找</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的内容并建立</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之间的连接并控制媒体的播放。如遥控器。</a:t>
            </a:r>
          </a:p>
          <a:p>
            <a:r>
              <a:rPr lang="en-US" altLang="zh-CN" sz="1600" dirty="0">
                <a:solidFill>
                  <a:srgbClr val="333333"/>
                </a:solidFill>
                <a:latin typeface="Arial" panose="020B0604020202020204" pitchFamily="34" charset="0"/>
              </a:rPr>
              <a:t>(4)DMR</a:t>
            </a:r>
            <a:r>
              <a:rPr lang="zh-CN" altLang="en-US" sz="1600" dirty="0">
                <a:solidFill>
                  <a:srgbClr val="333333"/>
                </a:solidFill>
                <a:latin typeface="Arial" panose="020B0604020202020204" pitchFamily="34" charset="0"/>
              </a:rPr>
              <a:t>。数字媒体渲染设备。通过其他设备配置后，可以播放从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上的内容。与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的区别在于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只有接受媒体和播放功能，而没查找有浏览媒体的功能。比如显示器、音箱等。</a:t>
            </a:r>
          </a:p>
          <a:p>
            <a:r>
              <a:rPr lang="en-US" altLang="zh-CN" sz="1600" dirty="0">
                <a:solidFill>
                  <a:srgbClr val="333333"/>
                </a:solidFill>
                <a:latin typeface="Arial" panose="020B0604020202020204" pitchFamily="34" charset="0"/>
              </a:rPr>
              <a:t>(5)</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。数字媒体打印机，提供打印服务。网络打印机，一体化打印机就属于</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Mobile </a:t>
            </a:r>
            <a:r>
              <a:rPr lang="en-US" altLang="zh-CN" sz="1600" dirty="0">
                <a:solidFill>
                  <a:srgbClr val="333333"/>
                </a:solidFill>
                <a:latin typeface="Arial" panose="020B0604020202020204" pitchFamily="34" charset="0"/>
              </a:rPr>
              <a:t>Handheld Devices(MHD)</a:t>
            </a:r>
            <a:r>
              <a:rPr lang="zh-CN" altLang="en-US" sz="1600" dirty="0">
                <a:solidFill>
                  <a:srgbClr val="333333"/>
                </a:solidFill>
                <a:latin typeface="Arial" panose="020B0604020202020204" pitchFamily="34" charset="0"/>
              </a:rPr>
              <a:t>手持设备。相比家庭设备，手持设备的功能相对简化一些，支持的媒体格式也会不同。</a:t>
            </a:r>
          </a:p>
          <a:p>
            <a:r>
              <a:rPr lang="en-US" altLang="zh-CN" sz="1600" dirty="0">
                <a:solidFill>
                  <a:srgbClr val="333333"/>
                </a:solidFill>
                <a:latin typeface="Arial" panose="020B0604020202020204" pitchFamily="34" charset="0"/>
              </a:rPr>
              <a:t>(1)M-DMS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类似，如移动电话，随身音乐播放器等。</a:t>
            </a:r>
          </a:p>
          <a:p>
            <a:r>
              <a:rPr lang="en-US" altLang="zh-CN" sz="1600" dirty="0">
                <a:solidFill>
                  <a:srgbClr val="333333"/>
                </a:solidFill>
                <a:latin typeface="Arial" panose="020B0604020202020204" pitchFamily="34" charset="0"/>
              </a:rPr>
              <a:t>(2)M-DMP</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类似。比如智能移动电视。 </a:t>
            </a:r>
          </a:p>
          <a:p>
            <a:r>
              <a:rPr lang="en-US" altLang="zh-CN" sz="1600" dirty="0">
                <a:solidFill>
                  <a:srgbClr val="333333"/>
                </a:solidFill>
                <a:latin typeface="Arial" panose="020B0604020202020204" pitchFamily="34" charset="0"/>
              </a:rPr>
              <a:t>(3)M-DMD</a:t>
            </a:r>
            <a:r>
              <a:rPr lang="zh-CN" altLang="en-US" sz="1600" dirty="0">
                <a:solidFill>
                  <a:srgbClr val="333333"/>
                </a:solidFill>
                <a:latin typeface="Arial" panose="020B0604020202020204" pitchFamily="34" charset="0"/>
              </a:rPr>
              <a:t>。移动多媒体下载设备。如随身音乐播放器，车载音乐播放器和智能电子相框等</a:t>
            </a:r>
          </a:p>
          <a:p>
            <a:r>
              <a:rPr lang="en-US" altLang="zh-CN" sz="1600" dirty="0">
                <a:solidFill>
                  <a:srgbClr val="333333"/>
                </a:solidFill>
                <a:latin typeface="Arial" panose="020B0604020202020204" pitchFamily="34" charset="0"/>
              </a:rPr>
              <a:t>(4)M-DMU</a:t>
            </a:r>
            <a:r>
              <a:rPr lang="zh-CN" altLang="en-US" sz="1600" dirty="0">
                <a:solidFill>
                  <a:srgbClr val="333333"/>
                </a:solidFill>
                <a:latin typeface="Arial" panose="020B0604020202020204" pitchFamily="34" charset="0"/>
              </a:rPr>
              <a:t>。移动多媒体下载设备。如摄像设备和手机等。 </a:t>
            </a:r>
          </a:p>
          <a:p>
            <a:r>
              <a:rPr lang="en-US" altLang="zh-CN" sz="1600" dirty="0">
                <a:solidFill>
                  <a:srgbClr val="333333"/>
                </a:solidFill>
                <a:latin typeface="Arial" panose="020B0604020202020204" pitchFamily="34" charset="0"/>
              </a:rPr>
              <a:t>(5)M-DMC</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DMC</a:t>
            </a:r>
            <a:r>
              <a:rPr lang="zh-CN" altLang="en-US" sz="1600" dirty="0">
                <a:solidFill>
                  <a:srgbClr val="333333"/>
                </a:solidFill>
                <a:latin typeface="Arial" panose="020B0604020202020204" pitchFamily="34" charset="0"/>
              </a:rPr>
              <a:t>类似。</a:t>
            </a:r>
            <a:r>
              <a:rPr lang="en-US" altLang="zh-CN" sz="1600" dirty="0">
                <a:solidFill>
                  <a:srgbClr val="333333"/>
                </a:solidFill>
                <a:latin typeface="Arial" panose="020B0604020202020204" pitchFamily="34" charset="0"/>
              </a:rPr>
              <a:t>P</a:t>
            </a:r>
            <a:r>
              <a:rPr lang="zh-CN" altLang="en-US" sz="1600" dirty="0">
                <a:solidFill>
                  <a:srgbClr val="333333"/>
                </a:solidFill>
                <a:latin typeface="Arial" panose="020B0604020202020204" pitchFamily="34" charset="0"/>
              </a:rPr>
              <a:t>如</a:t>
            </a:r>
            <a:r>
              <a:rPr lang="en-US" altLang="zh-CN" sz="1600" dirty="0">
                <a:solidFill>
                  <a:srgbClr val="333333"/>
                </a:solidFill>
                <a:latin typeface="Arial" panose="020B0604020202020204" pitchFamily="34" charset="0"/>
              </a:rPr>
              <a:t>DA</a:t>
            </a:r>
            <a:r>
              <a:rPr lang="zh-CN" altLang="en-US" sz="1600" dirty="0">
                <a:solidFill>
                  <a:srgbClr val="333333"/>
                </a:solidFill>
                <a:latin typeface="Arial" panose="020B0604020202020204" pitchFamily="34" charset="0"/>
              </a:rPr>
              <a:t>，智能遥控器。  手持设备没有定义</a:t>
            </a:r>
            <a:r>
              <a:rPr lang="en-US" altLang="zh-CN" sz="1600" dirty="0">
                <a:solidFill>
                  <a:srgbClr val="333333"/>
                </a:solidFill>
                <a:latin typeface="Arial" panose="020B0604020202020204" pitchFamily="34" charset="0"/>
              </a:rPr>
              <a:t>M-DMR</a:t>
            </a:r>
            <a:r>
              <a:rPr lang="zh-CN" altLang="en-US" sz="1600" dirty="0">
                <a:solidFill>
                  <a:srgbClr val="333333"/>
                </a:solidFill>
                <a:latin typeface="Arial" panose="020B0604020202020204" pitchFamily="34" charset="0"/>
              </a:rPr>
              <a:t>，因为手持设备会讲究便利性，会附加查找控制功能</a:t>
            </a:r>
            <a:endParaRPr lang="zh-CN" altLang="en-US" sz="1600" b="0" i="0" dirty="0">
              <a:solidFill>
                <a:srgbClr val="333333"/>
              </a:solidFill>
              <a:effectLst/>
              <a:latin typeface="Arial" panose="020B0604020202020204" pitchFamily="34"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panose="020B0604020202020204" pitchFamily="34" charset="0"/>
              </a:rPr>
              <a:t>Networked </a:t>
            </a:r>
            <a:r>
              <a:rPr lang="en-US" sz="1600" dirty="0">
                <a:solidFill>
                  <a:srgbClr val="333333"/>
                </a:solidFill>
                <a:latin typeface="Arial" panose="020B0604020202020204" pitchFamily="34" charset="0"/>
              </a:rPr>
              <a:t>Infrastructure Devices (NID) </a:t>
            </a:r>
            <a:r>
              <a:rPr lang="zh-CN" altLang="en-US" sz="1600" dirty="0">
                <a:solidFill>
                  <a:srgbClr val="333333"/>
                </a:solidFill>
                <a:latin typeface="Arial" panose="020B0604020202020204" pitchFamily="34" charset="0"/>
              </a:rPr>
              <a:t>联网支持设备。</a:t>
            </a:r>
          </a:p>
          <a:p>
            <a:r>
              <a:rPr lang="en-US" altLang="zh-CN" sz="1600" dirty="0">
                <a:solidFill>
                  <a:srgbClr val="333333"/>
                </a:solidFill>
                <a:latin typeface="Arial" panose="020B0604020202020204" pitchFamily="34" charset="0"/>
              </a:rPr>
              <a:t>(1)</a:t>
            </a:r>
            <a:r>
              <a:rPr lang="en-US" sz="1600" dirty="0">
                <a:solidFill>
                  <a:srgbClr val="333333"/>
                </a:solidFill>
                <a:latin typeface="Arial" panose="020B0604020202020204" pitchFamily="34" charset="0"/>
              </a:rPr>
              <a:t>Mobile Network Connectivity Function (M-NCF)。</a:t>
            </a:r>
            <a:r>
              <a:rPr lang="zh-CN" altLang="en-US" sz="1600" dirty="0">
                <a:solidFill>
                  <a:srgbClr val="333333"/>
                </a:solidFill>
                <a:latin typeface="Arial" panose="020B0604020202020204" pitchFamily="34" charset="0"/>
              </a:rPr>
              <a:t>移动网络连接功能设备。提供各种设备接入移动网络的物理介质。 </a:t>
            </a:r>
            <a:r>
              <a:rPr lang="en-US"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的希望是全部实现无线化。</a:t>
            </a:r>
          </a:p>
          <a:p>
            <a:r>
              <a:rPr lang="en-US" altLang="zh-CN" sz="1600" dirty="0">
                <a:solidFill>
                  <a:srgbClr val="333333"/>
                </a:solidFill>
                <a:latin typeface="Arial" panose="020B0604020202020204" pitchFamily="34" charset="0"/>
              </a:rPr>
              <a:t>(2)</a:t>
            </a:r>
            <a:r>
              <a:rPr lang="en-US" sz="1600" dirty="0">
                <a:solidFill>
                  <a:srgbClr val="333333"/>
                </a:solidFill>
                <a:latin typeface="Arial" panose="020B0604020202020204" pitchFamily="34" charset="0"/>
              </a:rPr>
              <a:t>Interoperability Unit (MIU)</a:t>
            </a:r>
            <a:r>
              <a:rPr lang="zh-CN" altLang="en-US" sz="1600" dirty="0">
                <a:solidFill>
                  <a:srgbClr val="333333"/>
                </a:solidFill>
                <a:latin typeface="Arial" panose="020B0604020202020204" pitchFamily="34" charset="0"/>
              </a:rPr>
              <a:t>媒体交互设备。提供媒体格式的转换以支持各种设备需要。</a:t>
            </a:r>
            <a:endParaRPr lang="zh-CN" altLang="en-US" sz="1600"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338809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panose="020B0604020202020204" pitchFamily="34" charset="0"/>
              </a:rPr>
              <a:t>(1)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Connectivity </a:t>
            </a:r>
            <a:r>
              <a:rPr lang="zh-CN" altLang="en-US" sz="1600" dirty="0">
                <a:solidFill>
                  <a:srgbClr val="333333"/>
                </a:solidFill>
                <a:latin typeface="Arial" panose="020B0604020202020204" pitchFamily="34" charset="0"/>
              </a:rPr>
              <a:t>网络互联方式</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包括物理连接的标</a:t>
            </a:r>
            <a:r>
              <a:rPr lang="zh-CN" altLang="en-US" sz="1600" dirty="0" smtClean="0">
                <a:solidFill>
                  <a:srgbClr val="333333"/>
                </a:solidFill>
                <a:latin typeface="Arial" panose="020B0604020202020204" pitchFamily="34" charset="0"/>
              </a:rPr>
              <a:t>准。</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2)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Stack </a:t>
            </a:r>
            <a:r>
              <a:rPr lang="zh-CN" altLang="en-US" sz="1600" dirty="0">
                <a:solidFill>
                  <a:srgbClr val="333333"/>
                </a:solidFill>
                <a:latin typeface="Arial" panose="020B0604020202020204" pitchFamily="34" charset="0"/>
              </a:rPr>
              <a:t>网络协议栈：</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的互联传输基本上是在</a:t>
            </a:r>
            <a:r>
              <a:rPr lang="en-US" altLang="zh-CN" sz="1600" dirty="0">
                <a:solidFill>
                  <a:srgbClr val="333333"/>
                </a:solidFill>
                <a:latin typeface="Arial" panose="020B0604020202020204" pitchFamily="34" charset="0"/>
              </a:rPr>
              <a:t>IPV4</a:t>
            </a:r>
            <a:r>
              <a:rPr lang="zh-CN" altLang="en-US" sz="1600" dirty="0">
                <a:solidFill>
                  <a:srgbClr val="333333"/>
                </a:solidFill>
                <a:latin typeface="Arial" panose="020B0604020202020204" pitchFamily="34" charset="0"/>
              </a:rPr>
              <a:t>协议簇的基础上的</a:t>
            </a:r>
            <a:r>
              <a:rPr lang="zh-CN" altLang="en-US" sz="1600" dirty="0" smtClean="0">
                <a:solidFill>
                  <a:srgbClr val="333333"/>
                </a:solidFill>
                <a:latin typeface="Arial" panose="020B0604020202020204" pitchFamily="34" charset="0"/>
              </a:rPr>
              <a:t>。</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3)Device </a:t>
            </a:r>
            <a:r>
              <a:rPr lang="en-US" altLang="zh-CN" sz="1600" dirty="0" err="1">
                <a:solidFill>
                  <a:srgbClr val="333333"/>
                </a:solidFill>
                <a:latin typeface="Arial" panose="020B0604020202020204" pitchFamily="34" charset="0"/>
              </a:rPr>
              <a:t>Discovery&amp;Control</a:t>
            </a:r>
            <a:r>
              <a:rPr lang="en-US" altLang="zh-CN" sz="1600" dirty="0">
                <a:solidFill>
                  <a:srgbClr val="333333"/>
                </a:solidFill>
                <a:latin typeface="Arial" panose="020B0604020202020204" pitchFamily="34" charset="0"/>
              </a:rPr>
              <a:t> </a:t>
            </a:r>
            <a:r>
              <a:rPr lang="zh-CN" altLang="en-US" sz="1600" dirty="0">
                <a:solidFill>
                  <a:srgbClr val="333333"/>
                </a:solidFill>
                <a:latin typeface="Arial" panose="020B0604020202020204" pitchFamily="34" charset="0"/>
              </a:rPr>
              <a:t>设备发现和控制</a:t>
            </a:r>
            <a:r>
              <a:rPr lang="zh-CN" altLang="en-US" sz="1600" dirty="0" smtClean="0">
                <a:solidFill>
                  <a:srgbClr val="333333"/>
                </a:solidFill>
                <a:latin typeface="Arial" panose="020B0604020202020204" pitchFamily="34" charset="0"/>
              </a:rPr>
              <a:t>。这</a:t>
            </a:r>
            <a:r>
              <a:rPr lang="zh-CN" altLang="en-US" sz="1600" dirty="0">
                <a:solidFill>
                  <a:srgbClr val="333333"/>
                </a:solidFill>
                <a:latin typeface="Arial" panose="020B0604020202020204" pitchFamily="34" charset="0"/>
              </a:rPr>
              <a:t>个层次是比较</a:t>
            </a:r>
            <a:r>
              <a:rPr lang="en-US" altLang="zh-CN" sz="1600" dirty="0">
                <a:solidFill>
                  <a:srgbClr val="333333"/>
                </a:solidFill>
                <a:latin typeface="Arial" panose="020B0604020202020204" pitchFamily="34" charset="0"/>
              </a:rPr>
              <a:t>essential</a:t>
            </a:r>
            <a:r>
              <a:rPr lang="zh-CN" altLang="en-US" sz="1600" dirty="0">
                <a:solidFill>
                  <a:srgbClr val="333333"/>
                </a:solidFill>
                <a:latin typeface="Arial" panose="020B0604020202020204" pitchFamily="34" charset="0"/>
              </a:rPr>
              <a:t>的，是</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的基础协议框架。</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用</a:t>
            </a:r>
            <a:r>
              <a:rPr lang="en-US" altLang="zh-CN"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协议来实现设备的发现和控制。下面重点看一下</a:t>
            </a:r>
            <a:r>
              <a:rPr lang="en-US" altLang="zh-CN" sz="1600" dirty="0">
                <a:solidFill>
                  <a:srgbClr val="333333"/>
                </a:solidFill>
                <a:latin typeface="Arial" panose="020B0604020202020204" pitchFamily="34" charset="0"/>
              </a:rPr>
              <a:t>UPnP</a:t>
            </a:r>
            <a:r>
              <a:rPr lang="zh-CN" altLang="en-US" sz="1600" dirty="0" smtClean="0">
                <a:solidFill>
                  <a:srgbClr val="333333"/>
                </a:solidFill>
                <a:latin typeface="Arial" panose="020B0604020202020204" pitchFamily="34" charset="0"/>
              </a:rPr>
              <a:t>。</a:t>
            </a:r>
            <a:r>
              <a:rPr lang="en-US" sz="1600" dirty="0"/>
              <a:t>http://upnp.org/sdcps-and-certification/standards/device-architecture-documents</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panose="020B0604020202020204" pitchFamily="34" charset="0"/>
              </a:rPr>
              <a:t>(4</a:t>
            </a:r>
            <a:r>
              <a:rPr lang="en-US" sz="1600" dirty="0" smtClean="0">
                <a:solidFill>
                  <a:srgbClr val="333333"/>
                </a:solidFill>
                <a:latin typeface="Arial" panose="020B0604020202020204" pitchFamily="34" charset="0"/>
              </a:rPr>
              <a:t>) Media </a:t>
            </a:r>
            <a:r>
              <a:rPr lang="en-US" sz="1600" dirty="0">
                <a:solidFill>
                  <a:srgbClr val="333333"/>
                </a:solidFill>
                <a:latin typeface="Arial" panose="020B0604020202020204" pitchFamily="34" charset="0"/>
              </a:rPr>
              <a:t>Management</a:t>
            </a:r>
            <a:r>
              <a:rPr lang="zh-CN" altLang="en-US" sz="1600" dirty="0">
                <a:solidFill>
                  <a:srgbClr val="333333"/>
                </a:solidFill>
                <a:latin typeface="Arial" panose="020B0604020202020204" pitchFamily="34" charset="0"/>
              </a:rPr>
              <a:t>媒体管理。媒体管理包括媒体的识别、管理、分发和记录（保存），</a:t>
            </a:r>
            <a:r>
              <a:rPr lang="en-US" sz="1600" dirty="0">
                <a:solidFill>
                  <a:srgbClr val="333333"/>
                </a:solidFill>
                <a:latin typeface="Arial" panose="020B0604020202020204" pitchFamily="34" charset="0"/>
              </a:rPr>
              <a:t>UPnP AV Architecture:1 and UPnP Printer Architecture:1</a:t>
            </a:r>
            <a:r>
              <a:rPr lang="zh-CN" altLang="en-US" sz="1600" dirty="0">
                <a:solidFill>
                  <a:srgbClr val="333333"/>
                </a:solidFill>
                <a:latin typeface="Arial" panose="020B0604020202020204" pitchFamily="34" charset="0"/>
              </a:rPr>
              <a:t>这两个属于</a:t>
            </a:r>
            <a:r>
              <a:rPr lang="en-US"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的文档会说明如何进行媒体管理。我将在 </a:t>
            </a:r>
            <a:r>
              <a:rPr lang="zh-CN" altLang="en-US" sz="1600" b="1" dirty="0">
                <a:solidFill>
                  <a:srgbClr val="333333"/>
                </a:solidFill>
                <a:latin typeface="Arial" panose="020B0604020202020204" pitchFamily="34" charset="0"/>
              </a:rPr>
              <a:t>扩展阅读</a:t>
            </a:r>
            <a:r>
              <a:rPr lang="en-US" sz="1600" b="1" dirty="0" err="1">
                <a:solidFill>
                  <a:srgbClr val="333333"/>
                </a:solidFill>
                <a:latin typeface="Arial" panose="020B0604020202020204" pitchFamily="34" charset="0"/>
              </a:rPr>
              <a:t>II：</a:t>
            </a:r>
            <a:r>
              <a:rPr lang="en-US" sz="1600" dirty="0" err="1">
                <a:solidFill>
                  <a:srgbClr val="333333"/>
                </a:solidFill>
                <a:latin typeface="Arial" panose="020B0604020202020204" pitchFamily="34" charset="0"/>
              </a:rPr>
              <a:t>UPnP</a:t>
            </a:r>
            <a:r>
              <a:rPr lang="en-US" sz="1600" dirty="0">
                <a:solidFill>
                  <a:srgbClr val="333333"/>
                </a:solidFill>
                <a:latin typeface="Arial" panose="020B0604020202020204" pitchFamily="34" charset="0"/>
              </a:rPr>
              <a:t> AV Architecture </a:t>
            </a:r>
            <a:r>
              <a:rPr lang="zh-CN" altLang="en-US" sz="1600" dirty="0">
                <a:solidFill>
                  <a:srgbClr val="333333"/>
                </a:solidFill>
                <a:latin typeface="Arial" panose="020B0604020202020204" pitchFamily="34" charset="0"/>
              </a:rPr>
              <a:t>一文中稍微详细介绍</a:t>
            </a:r>
            <a:r>
              <a:rPr lang="en-US" sz="1600" dirty="0">
                <a:solidFill>
                  <a:srgbClr val="333333"/>
                </a:solidFill>
                <a:latin typeface="Arial" panose="020B0604020202020204" pitchFamily="34" charset="0"/>
              </a:rPr>
              <a:t>UPnP AV</a:t>
            </a:r>
            <a:r>
              <a:rPr lang="zh-CN" altLang="en-US" sz="1600" dirty="0">
                <a:solidFill>
                  <a:srgbClr val="333333"/>
                </a:solidFill>
                <a:latin typeface="Arial" panose="020B0604020202020204" pitchFamily="34" charset="0"/>
              </a:rPr>
              <a:t>设备和</a:t>
            </a:r>
            <a:r>
              <a:rPr lang="en-US" sz="1600" dirty="0">
                <a:solidFill>
                  <a:srgbClr val="333333"/>
                </a:solidFill>
                <a:latin typeface="Arial" panose="020B0604020202020204" pitchFamily="34" charset="0"/>
              </a:rPr>
              <a:t>CP</a:t>
            </a:r>
            <a:r>
              <a:rPr lang="zh-CN" altLang="en-US" sz="1600" dirty="0">
                <a:solidFill>
                  <a:srgbClr val="333333"/>
                </a:solidFill>
                <a:latin typeface="Arial" panose="020B0604020202020204" pitchFamily="34"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panose="020B0604020202020204" pitchFamily="34" charset="0"/>
              </a:rPr>
              <a:t>(5) Media Transport </a:t>
            </a:r>
            <a:r>
              <a:rPr lang="zh-CN" altLang="en-US" sz="1600" dirty="0">
                <a:solidFill>
                  <a:srgbClr val="333333"/>
                </a:solidFill>
                <a:latin typeface="Arial" panose="020B0604020202020204" pitchFamily="34" charset="0"/>
              </a:rPr>
              <a:t>媒体传输：这一层用</a:t>
            </a:r>
            <a:r>
              <a:rPr lang="en-US" sz="1600" dirty="0">
                <a:solidFill>
                  <a:srgbClr val="333333"/>
                </a:solidFill>
                <a:latin typeface="Arial" panose="020B0604020202020204" pitchFamily="34" charset="0"/>
              </a:rPr>
              <a:t>HTTP(</a:t>
            </a:r>
            <a:r>
              <a:rPr lang="en-US" sz="1600" dirty="0" err="1">
                <a:solidFill>
                  <a:srgbClr val="333333"/>
                </a:solidFill>
                <a:latin typeface="Arial" panose="020B0604020202020204" pitchFamily="34" charset="0"/>
              </a:rPr>
              <a:t>HyperText</a:t>
            </a:r>
            <a:r>
              <a:rPr lang="en-US" sz="1600" dirty="0">
                <a:solidFill>
                  <a:srgbClr val="333333"/>
                </a:solidFill>
                <a:latin typeface="Arial" panose="020B0604020202020204" pitchFamily="34" charset="0"/>
              </a:rPr>
              <a:t> Transfer Protocol)</a:t>
            </a:r>
            <a:r>
              <a:rPr lang="zh-CN" altLang="en-US" sz="1600" dirty="0">
                <a:solidFill>
                  <a:srgbClr val="333333"/>
                </a:solidFill>
                <a:latin typeface="Arial" panose="020B0604020202020204" pitchFamily="34" charset="0"/>
              </a:rPr>
              <a:t>超文本传输协议。就是平时我们上网用的媒体传输协议。</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用</a:t>
            </a:r>
            <a:r>
              <a:rPr lang="en-US" sz="1600" dirty="0">
                <a:solidFill>
                  <a:srgbClr val="333333"/>
                </a:solidFill>
                <a:latin typeface="Arial" panose="020B0604020202020204" pitchFamily="34" charset="0"/>
              </a:rPr>
              <a:t>TCP</a:t>
            </a:r>
            <a:r>
              <a:rPr lang="zh-CN" altLang="en-US" sz="1600" dirty="0">
                <a:solidFill>
                  <a:srgbClr val="333333"/>
                </a:solidFill>
                <a:latin typeface="Arial" panose="020B0604020202020204" pitchFamily="34" charset="0"/>
              </a:rPr>
              <a:t>可靠传输，也有混合</a:t>
            </a:r>
            <a:r>
              <a:rPr lang="en-US" sz="1600" dirty="0">
                <a:solidFill>
                  <a:srgbClr val="333333"/>
                </a:solidFill>
                <a:latin typeface="Arial" panose="020B0604020202020204" pitchFamily="34" charset="0"/>
              </a:rPr>
              <a:t>UDP</a:t>
            </a:r>
            <a:r>
              <a:rPr lang="zh-CN" altLang="en-US" sz="1600" dirty="0">
                <a:solidFill>
                  <a:srgbClr val="333333"/>
                </a:solidFill>
                <a:latin typeface="Arial" panose="020B0604020202020204" pitchFamily="34" charset="0"/>
              </a:rPr>
              <a:t>方式的</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现在</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的最新版本是</a:t>
            </a:r>
            <a:r>
              <a:rPr lang="en-US" sz="1600" dirty="0">
                <a:solidFill>
                  <a:srgbClr val="333333"/>
                </a:solidFill>
                <a:latin typeface="Arial" panose="020B0604020202020204" pitchFamily="34" charset="0"/>
              </a:rPr>
              <a:t>HTTP1.1。</a:t>
            </a:r>
            <a:r>
              <a:rPr lang="zh-CN" altLang="en-US" sz="1600" dirty="0">
                <a:solidFill>
                  <a:srgbClr val="333333"/>
                </a:solidFill>
                <a:latin typeface="Arial" panose="020B0604020202020204" pitchFamily="34" charset="0"/>
              </a:rPr>
              <a:t>可选协议是</a:t>
            </a:r>
            <a:r>
              <a:rPr lang="en-US" sz="1600" dirty="0">
                <a:solidFill>
                  <a:srgbClr val="333333"/>
                </a:solidFill>
                <a:latin typeface="Arial" panose="020B0604020202020204" pitchFamily="34"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panose="020B0604020202020204" pitchFamily="34" charset="0"/>
              </a:rPr>
              <a:t>(6</a:t>
            </a:r>
            <a:r>
              <a:rPr lang="en-US" altLang="zh-CN" sz="1600" dirty="0" smtClean="0">
                <a:solidFill>
                  <a:srgbClr val="333333"/>
                </a:solidFill>
                <a:latin typeface="Arial" panose="020B0604020202020204" pitchFamily="34" charset="0"/>
              </a:rPr>
              <a:t>) Media </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媒体格式。格式</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在这里等同于编码格式</a:t>
            </a:r>
            <a:r>
              <a:rPr lang="en-US" altLang="zh-CN" sz="1600" dirty="0">
                <a:solidFill>
                  <a:srgbClr val="333333"/>
                </a:solidFill>
                <a:latin typeface="Arial" panose="020B0604020202020204" pitchFamily="34" charset="0"/>
              </a:rPr>
              <a:t>Codec</a:t>
            </a:r>
            <a:r>
              <a:rPr lang="zh-CN" altLang="en-US" sz="1600" dirty="0">
                <a:solidFill>
                  <a:srgbClr val="333333"/>
                </a:solidFill>
                <a:latin typeface="Arial" panose="020B0604020202020204" pitchFamily="34" charset="0"/>
              </a:rPr>
              <a:t>，平时我们说的编码格式比如</a:t>
            </a:r>
            <a:r>
              <a:rPr lang="en-US" altLang="zh-CN" sz="1600" dirty="0">
                <a:solidFill>
                  <a:srgbClr val="333333"/>
                </a:solidFill>
                <a:latin typeface="Arial" panose="020B0604020202020204" pitchFamily="34" charset="0"/>
              </a:rPr>
              <a:t>Mpeg-2</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AVC</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x264</a:t>
            </a:r>
            <a:r>
              <a:rPr lang="zh-CN" altLang="en-US" sz="1600" dirty="0">
                <a:solidFill>
                  <a:srgbClr val="333333"/>
                </a:solidFill>
                <a:latin typeface="Arial" panose="020B0604020202020204" pitchFamily="34" charset="0"/>
              </a:rPr>
              <a:t>就是视频编码格式；</a:t>
            </a:r>
            <a:r>
              <a:rPr lang="en-US" altLang="zh-CN" sz="1600" dirty="0">
                <a:solidFill>
                  <a:srgbClr val="333333"/>
                </a:solidFill>
                <a:latin typeface="Arial" panose="020B0604020202020204" pitchFamily="34" charset="0"/>
              </a:rPr>
              <a:t>PCM</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mp3(MPEG-2 Layer 3)</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aac</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flac</a:t>
            </a:r>
            <a:r>
              <a:rPr lang="zh-CN" altLang="en-US" sz="1600" dirty="0">
                <a:solidFill>
                  <a:srgbClr val="333333"/>
                </a:solidFill>
                <a:latin typeface="Arial" panose="020B0604020202020204" pitchFamily="34" charset="0"/>
              </a:rPr>
              <a:t>就是音频编码格式。而</a:t>
            </a:r>
            <a:r>
              <a:rPr lang="en-US" altLang="zh-CN" sz="1600" dirty="0" err="1">
                <a:solidFill>
                  <a:srgbClr val="333333"/>
                </a:solidFill>
                <a:latin typeface="Arial" panose="020B0604020202020204" pitchFamily="34" charset="0"/>
              </a:rPr>
              <a:t>avi</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rmvb</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mkv</a:t>
            </a:r>
            <a:r>
              <a:rPr lang="zh-CN" altLang="en-US" sz="1600" dirty="0">
                <a:solidFill>
                  <a:srgbClr val="333333"/>
                </a:solidFill>
                <a:latin typeface="Arial" panose="020B0604020202020204" pitchFamily="34"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panose="020B0604020202020204" pitchFamily="34" charset="0"/>
              </a:rPr>
              <a:t>(7</a:t>
            </a:r>
            <a:r>
              <a:rPr lang="en-US" altLang="zh-CN" sz="1600" dirty="0" smtClean="0">
                <a:solidFill>
                  <a:srgbClr val="333333"/>
                </a:solidFill>
                <a:latin typeface="Arial" panose="020B0604020202020204" pitchFamily="34" charset="0"/>
              </a:rPr>
              <a:t>) Remote </a:t>
            </a:r>
            <a:r>
              <a:rPr lang="en-US" altLang="zh-CN" sz="1600" dirty="0">
                <a:solidFill>
                  <a:srgbClr val="333333"/>
                </a:solidFill>
                <a:latin typeface="Arial" panose="020B0604020202020204" pitchFamily="34" charset="0"/>
              </a:rPr>
              <a:t>UI </a:t>
            </a:r>
            <a:r>
              <a:rPr lang="zh-CN" altLang="en-US" sz="1600" dirty="0">
                <a:solidFill>
                  <a:srgbClr val="333333"/>
                </a:solidFill>
                <a:latin typeface="Arial" panose="020B0604020202020204" pitchFamily="34" charset="0"/>
              </a:rPr>
              <a:t>远程用户接口。说白了就是遥控器。</a:t>
            </a:r>
            <a:endParaRPr lang="en-US" sz="1600" dirty="0"/>
          </a:p>
        </p:txBody>
      </p:sp>
    </p:spTree>
    <p:extLst>
      <p:ext uri="{BB962C8B-B14F-4D97-AF65-F5344CB8AC3E}">
        <p14:creationId xmlns:p14="http://schemas.microsoft.com/office/powerpoint/2010/main" val="2350742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extLst>
              <p:ext uri="{D42A27DB-BD31-4B8C-83A1-F6EECF244321}">
                <p14:modId xmlns:p14="http://schemas.microsoft.com/office/powerpoint/2010/main" val="4110349960"/>
              </p:ext>
            </p:extLst>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xBody>
                    <a:bodyPr/>
                    <a:lstStyle/>
                    <a:p>
                      <a:endParaRPr lang="en-US"/>
                    </a:p>
                  </a:txBody>
                  <a:tcPr/>
                </a:tc>
                <a:tc>
                  <a:txBody>
                    <a:bodyPr/>
                    <a:lstStyle/>
                    <a:p>
                      <a:r>
                        <a:rPr lang="en-US" sz="1800"/>
                        <a:t>Images</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p>
                    <a:p>
                      <a:r>
                        <a:rPr lang="en-US" sz="1800"/>
                        <a:t>MPEG-2</a:t>
                      </a:r>
                    </a:p>
                    <a:p>
                      <a:r>
                        <a:rPr lang="en-US" sz="1800"/>
                        <a:t>H.263</a:t>
                      </a:r>
                    </a:p>
                    <a:p>
                      <a:r>
                        <a:rPr lang="en-US" sz="1800"/>
                        <a:t>MPEG-4 Part 2</a:t>
                      </a:r>
                    </a:p>
                    <a:p>
                      <a:r>
                        <a:rPr lang="en-US" sz="1800"/>
                        <a:t>MPEG-4 Part 10</a:t>
                      </a:r>
                    </a:p>
                    <a:p>
                      <a:r>
                        <a:rPr lang="en-US" sz="1800"/>
                        <a:t>WMV9</a:t>
                      </a:r>
                    </a:p>
                    <a:p>
                      <a:r>
                        <a:rPr lang="en-US" sz="1800"/>
                        <a:t>VC-1</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p>
                    <a:p>
                      <a:r>
                        <a:rPr lang="en-US" sz="1800"/>
                        <a:t>LPCM</a:t>
                      </a:r>
                    </a:p>
                    <a:p>
                      <a:r>
                        <a:rPr lang="en-US" sz="1800"/>
                        <a:t>MPEG-1/2 L2</a:t>
                      </a:r>
                    </a:p>
                    <a:p>
                      <a:r>
                        <a:rPr lang="en-US" sz="1800"/>
                        <a:t>MPEG-1/2 L3</a:t>
                      </a:r>
                    </a:p>
                    <a:p>
                      <a:r>
                        <a:rPr lang="en-US" sz="1800"/>
                        <a:t>MPEG-4 AAC LC</a:t>
                      </a:r>
                    </a:p>
                    <a:p>
                      <a:r>
                        <a:rPr lang="en-US" sz="1800"/>
                        <a:t>MPEG-4 AAC LTP</a:t>
                      </a:r>
                    </a:p>
                    <a:p>
                      <a:r>
                        <a:rPr lang="en-US" sz="1800"/>
                        <a:t>MPEG-4 HE AAC</a:t>
                      </a:r>
                    </a:p>
                    <a:p>
                      <a:r>
                        <a:rPr lang="en-US" sz="1800"/>
                        <a:t>MPEH-4 BSAC</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p>
                    <a:p>
                      <a:r>
                        <a:rPr lang="en-US" sz="1800"/>
                        <a:t>ATRAC3plus</a:t>
                      </a:r>
                    </a:p>
                    <a:p>
                      <a:r>
                        <a:rPr lang="en-US" sz="1800"/>
                        <a:t>WMA</a:t>
                      </a:r>
                    </a:p>
                    <a:p>
                      <a:r>
                        <a:rPr lang="en-US" sz="1800"/>
                        <a:t>WMA Professional</a:t>
                      </a:r>
                    </a:p>
                    <a:p>
                      <a:r>
                        <a:rPr lang="en-US" sz="1800"/>
                        <a:t>AMR</a:t>
                      </a:r>
                    </a:p>
                    <a:p>
                      <a:r>
                        <a:rPr lang="en-US" sz="1800"/>
                        <a:t>AMR-WB+</a:t>
                      </a:r>
                    </a:p>
                    <a:p>
                      <a:r>
                        <a:rPr lang="en-US" sz="1800"/>
                        <a:t>G.726</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p>
                    <a:p>
                      <a:r>
                        <a:rPr lang="en-US" sz="1800" dirty="0"/>
                        <a:t>PNG</a:t>
                      </a:r>
                    </a:p>
                    <a:p>
                      <a:r>
                        <a:rPr lang="en-US" sz="1800" dirty="0"/>
                        <a:t>GIF</a:t>
                      </a:r>
                    </a:p>
                    <a:p>
                      <a:r>
                        <a:rPr lang="en-US" sz="1800" dirty="0"/>
                        <a:t>TIFF</a:t>
                      </a:r>
                    </a:p>
                    <a:p>
                      <a:r>
                        <a:rPr lang="en-US" sz="1800" dirty="0"/>
                        <a:t> </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extLst>
      <p:ext uri="{BB962C8B-B14F-4D97-AF65-F5344CB8AC3E}">
        <p14:creationId xmlns:p14="http://schemas.microsoft.com/office/powerpoint/2010/main" val="26412229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p>
          <a:p>
            <a:endParaRPr lang="en-US" sz="2000" dirty="0"/>
          </a:p>
        </p:txBody>
      </p:sp>
      <p:pic>
        <p:nvPicPr>
          <p:cNvPr id="5122" name="Picture 2"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panose="020B0604020202020204" pitchFamily="34" charset="0"/>
              <a:buChar char="•"/>
            </a:pPr>
            <a:r>
              <a:rPr lang="en-US" dirty="0">
                <a:solidFill>
                  <a:srgbClr val="333333"/>
                </a:solidFill>
                <a:latin typeface="Lucida Grande"/>
              </a:rPr>
              <a:t>HTTPMU for multicasts</a:t>
            </a:r>
          </a:p>
          <a:p>
            <a:pPr algn="just">
              <a:buFont typeface="Arial" panose="020B0604020202020204" pitchFamily="34"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extLst>
      <p:ext uri="{BB962C8B-B14F-4D97-AF65-F5344CB8AC3E}">
        <p14:creationId xmlns:p14="http://schemas.microsoft.com/office/powerpoint/2010/main" val="2710237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panose="020B0604020202020204" pitchFamily="34" charset="0"/>
              <a:buChar char="•"/>
            </a:pPr>
            <a:r>
              <a:rPr lang="zh-CN" altLang="en-US" dirty="0">
                <a:solidFill>
                  <a:srgbClr val="000305"/>
                </a:solidFill>
                <a:latin typeface="Trebuchet MS" panose="020B0603020202020204" pitchFamily="34" charset="0"/>
              </a:rPr>
              <a:t>寻址：设备通过</a:t>
            </a:r>
            <a:r>
              <a:rPr lang="en-US" altLang="zh-CN" dirty="0">
                <a:solidFill>
                  <a:srgbClr val="000305"/>
                </a:solidFill>
                <a:latin typeface="Trebuchet MS" panose="020B0603020202020204" pitchFamily="34" charset="0"/>
              </a:rPr>
              <a:t>DHCP</a:t>
            </a:r>
            <a:r>
              <a:rPr lang="zh-CN" altLang="en-US" dirty="0">
                <a:solidFill>
                  <a:srgbClr val="000305"/>
                </a:solidFill>
                <a:latin typeface="Trebuchet MS" panose="020B0603020202020204" pitchFamily="34" charset="0"/>
              </a:rPr>
              <a:t>或</a:t>
            </a:r>
            <a:r>
              <a:rPr lang="en-US" altLang="zh-CN" dirty="0">
                <a:solidFill>
                  <a:srgbClr val="000305"/>
                </a:solidFill>
                <a:latin typeface="Trebuchet MS" panose="020B0603020202020204" pitchFamily="34" charset="0"/>
              </a:rPr>
              <a:t>Auto-IP</a:t>
            </a:r>
            <a:r>
              <a:rPr lang="zh-CN" altLang="en-US" dirty="0">
                <a:solidFill>
                  <a:srgbClr val="000305"/>
                </a:solidFill>
                <a:latin typeface="Trebuchet MS" panose="020B0603020202020204" pitchFamily="34" charset="0"/>
              </a:rPr>
              <a:t>自动获取一个</a:t>
            </a:r>
            <a:r>
              <a:rPr lang="en-US" altLang="zh-CN" dirty="0">
                <a:solidFill>
                  <a:srgbClr val="000305"/>
                </a:solidFill>
                <a:latin typeface="Trebuchet MS" panose="020B0603020202020204" pitchFamily="34" charset="0"/>
              </a:rPr>
              <a:t>IP</a:t>
            </a:r>
            <a:r>
              <a:rPr lang="zh-CN" altLang="en-US" dirty="0">
                <a:solidFill>
                  <a:srgbClr val="000305"/>
                </a:solidFill>
                <a:latin typeface="Trebuchet MS" panose="020B0603020202020204" pitchFamily="34" charset="0"/>
              </a:rPr>
              <a:t>地址，并测试及定时检查地址可用性。</a:t>
            </a:r>
          </a:p>
          <a:p>
            <a:pPr fontAlgn="base">
              <a:buFont typeface="Arial" panose="020B0604020202020204" pitchFamily="34" charset="0"/>
              <a:buChar char="•"/>
            </a:pPr>
            <a:r>
              <a:rPr lang="zh-CN" altLang="en-US" dirty="0">
                <a:solidFill>
                  <a:srgbClr val="000305"/>
                </a:solidFill>
                <a:latin typeface="Trebuchet MS" panose="020B0603020202020204" pitchFamily="34" charset="0"/>
              </a:rPr>
              <a:t>发现：通过</a:t>
            </a:r>
            <a:r>
              <a:rPr lang="en-US" altLang="zh-CN" dirty="0">
                <a:solidFill>
                  <a:srgbClr val="000305"/>
                </a:solidFill>
                <a:latin typeface="Trebuchet MS" panose="020B0603020202020204" pitchFamily="34" charset="0"/>
              </a:rPr>
              <a:t>SSDP</a:t>
            </a:r>
            <a:r>
              <a:rPr lang="zh-CN" altLang="en-US" dirty="0">
                <a:solidFill>
                  <a:srgbClr val="000305"/>
                </a:solidFill>
                <a:latin typeface="Trebuchet MS" panose="020B0603020202020204" pitchFamily="34" charset="0"/>
              </a:rPr>
              <a:t>协议，当设备加入网络时向控制点宣告其可用服务。同样，当控制点加入网络时允许其搜索到感兴趣的设备。</a:t>
            </a:r>
          </a:p>
          <a:p>
            <a:pPr fontAlgn="base">
              <a:buFont typeface="Arial" panose="020B0604020202020204" pitchFamily="34" charset="0"/>
              <a:buChar char="•"/>
            </a:pPr>
            <a:r>
              <a:rPr lang="zh-CN" altLang="en-US" dirty="0">
                <a:solidFill>
                  <a:srgbClr val="000305"/>
                </a:solidFill>
                <a:latin typeface="Trebuchet MS" panose="020B0603020202020204" pitchFamily="34" charset="0"/>
              </a:rPr>
              <a:t>描述：使用</a:t>
            </a:r>
            <a:r>
              <a:rPr lang="en-US" altLang="zh-CN" dirty="0">
                <a:solidFill>
                  <a:srgbClr val="000305"/>
                </a:solidFill>
                <a:latin typeface="Trebuchet MS" panose="020B0603020202020204" pitchFamily="34" charset="0"/>
              </a:rPr>
              <a:t>XML</a:t>
            </a:r>
            <a:r>
              <a:rPr lang="zh-CN" altLang="en-US" dirty="0">
                <a:solidFill>
                  <a:srgbClr val="000305"/>
                </a:solidFill>
                <a:latin typeface="Trebuchet MS" panose="020B0603020202020204" pitchFamily="34" charset="0"/>
              </a:rPr>
              <a:t>形式，让控制点了解设备及其提供的功能。描述包括设备描述、服务描述、非标准厂商扩展等。</a:t>
            </a:r>
          </a:p>
          <a:p>
            <a:pPr fontAlgn="base">
              <a:buFont typeface="Arial" panose="020B0604020202020204" pitchFamily="34" charset="0"/>
              <a:buChar char="•"/>
            </a:pPr>
            <a:r>
              <a:rPr lang="zh-CN" altLang="en-US" dirty="0">
                <a:solidFill>
                  <a:srgbClr val="000305"/>
                </a:solidFill>
                <a:latin typeface="Trebuchet MS" panose="020B0603020202020204" pitchFamily="34" charset="0"/>
              </a:rPr>
              <a:t>控制：采用</a:t>
            </a:r>
            <a:r>
              <a:rPr lang="en-US" altLang="zh-CN" dirty="0">
                <a:solidFill>
                  <a:srgbClr val="000305"/>
                </a:solidFill>
                <a:latin typeface="Trebuchet MS" panose="020B0603020202020204" pitchFamily="34" charset="0"/>
              </a:rPr>
              <a:t>SOAP</a:t>
            </a:r>
            <a:r>
              <a:rPr lang="zh-CN" altLang="en-US" dirty="0">
                <a:solidFill>
                  <a:srgbClr val="000305"/>
                </a:solidFill>
                <a:latin typeface="Trebuchet MS" panose="020B0603020202020204" pitchFamily="34" charset="0"/>
              </a:rPr>
              <a:t>协议（</a:t>
            </a:r>
            <a:r>
              <a:rPr lang="en-US" altLang="zh-CN" dirty="0">
                <a:solidFill>
                  <a:srgbClr val="000305"/>
                </a:solidFill>
                <a:latin typeface="Trebuchet MS" panose="020B0603020202020204" pitchFamily="34" charset="0"/>
              </a:rPr>
              <a:t>Web Service</a:t>
            </a:r>
            <a:r>
              <a:rPr lang="zh-CN" altLang="en-US" dirty="0">
                <a:solidFill>
                  <a:srgbClr val="000305"/>
                </a:solidFill>
                <a:latin typeface="Trebuchet MS" panose="020B0603020202020204" pitchFamily="34" charset="0"/>
              </a:rPr>
              <a:t>协议），控制点向服务发出动作，设备服务执行后返回结果或错误码。或者控制点查询服务的状态变量值。</a:t>
            </a:r>
          </a:p>
          <a:p>
            <a:pPr fontAlgn="base">
              <a:buFont typeface="Arial" panose="020B0604020202020204" pitchFamily="34" charset="0"/>
              <a:buChar char="•"/>
            </a:pPr>
            <a:r>
              <a:rPr lang="zh-CN" altLang="en-US" dirty="0">
                <a:solidFill>
                  <a:srgbClr val="000305"/>
                </a:solidFill>
                <a:latin typeface="Trebuchet MS" panose="020B0603020202020204" pitchFamily="34" charset="0"/>
              </a:rPr>
              <a:t>事件：当服务状态变量发生改变时，发布者（服务）向订阅者发送事件消息，提醒订阅者状态变量改变。控制点采用</a:t>
            </a:r>
            <a:r>
              <a:rPr lang="en-US" altLang="zh-CN" dirty="0">
                <a:solidFill>
                  <a:srgbClr val="000305"/>
                </a:solidFill>
                <a:latin typeface="Trebuchet MS" panose="020B0603020202020204" pitchFamily="34" charset="0"/>
              </a:rPr>
              <a:t>GENA</a:t>
            </a:r>
            <a:r>
              <a:rPr lang="zh-CN" altLang="en-US" dirty="0">
                <a:solidFill>
                  <a:srgbClr val="000305"/>
                </a:solidFill>
                <a:latin typeface="Trebuchet MS" panose="020B0603020202020204" pitchFamily="34" charset="0"/>
              </a:rPr>
              <a:t>协议订阅服务所提供的事件。</a:t>
            </a:r>
          </a:p>
          <a:p>
            <a:pPr fontAlgn="base">
              <a:buFont typeface="Arial" panose="020B0604020202020204" pitchFamily="34" charset="0"/>
              <a:buChar char="•"/>
            </a:pPr>
            <a:r>
              <a:rPr lang="zh-CN" altLang="en-US" dirty="0">
                <a:solidFill>
                  <a:srgbClr val="000305"/>
                </a:solidFill>
                <a:latin typeface="Trebuchet MS" panose="020B0603020202020204" pitchFamily="34" charset="0"/>
              </a:rPr>
              <a:t>展示：控制点采用浏览器获得设备展示页面。</a:t>
            </a:r>
            <a:endParaRPr lang="zh-CN" altLang="en-US" b="0" i="0" dirty="0">
              <a:solidFill>
                <a:srgbClr val="000305"/>
              </a:solidFill>
              <a:effectLst/>
              <a:latin typeface="Trebuchet MS" panose="020B0603020202020204" pitchFamily="34" charset="0"/>
            </a:endParaRPr>
          </a:p>
        </p:txBody>
      </p:sp>
      <p:pic>
        <p:nvPicPr>
          <p:cNvPr id="4104" name="Picture 8" descr="http://hi.csdn.net/attachment/201106/21/3055938_1308638741dV4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7268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anose="020B0603020202020204" pitchFamily="34" charset="0"/>
              </a:rPr>
              <a:t>除了定义了上面的基本的通信行为，</a:t>
            </a:r>
            <a:r>
              <a:rPr lang="en-US" dirty="0" err="1">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还定义了一个</a:t>
            </a:r>
            <a:r>
              <a:rPr lang="en-US" dirty="0">
                <a:solidFill>
                  <a:srgbClr val="000305"/>
                </a:solidFill>
                <a:latin typeface="Trebuchet MS" panose="020B0603020202020204" pitchFamily="34" charset="0"/>
              </a:rPr>
              <a:t>AV</a:t>
            </a:r>
            <a:r>
              <a:rPr lang="zh-CN" altLang="en-US" dirty="0">
                <a:solidFill>
                  <a:srgbClr val="000305"/>
                </a:solidFill>
                <a:latin typeface="Trebuchet MS" panose="020B0603020202020204" pitchFamily="34" charset="0"/>
              </a:rPr>
              <a:t>架构。</a:t>
            </a:r>
          </a:p>
          <a:p>
            <a:pPr fontAlgn="base"/>
            <a:r>
              <a:rPr lang="en-US"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定义的基本影音设备包括</a:t>
            </a:r>
            <a:r>
              <a:rPr lang="en-US" dirty="0" err="1">
                <a:solidFill>
                  <a:srgbClr val="000305"/>
                </a:solidFill>
                <a:latin typeface="Trebuchet MS" panose="020B0603020202020204" pitchFamily="34" charset="0"/>
              </a:rPr>
              <a:t>MediaServer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媒体服务器）、</a:t>
            </a:r>
            <a:r>
              <a:rPr lang="en-US" dirty="0" err="1">
                <a:solidFill>
                  <a:srgbClr val="000305"/>
                </a:solidFill>
                <a:latin typeface="Trebuchet MS" panose="020B0603020202020204" pitchFamily="34" charset="0"/>
              </a:rPr>
              <a:t>MediaRenderer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媒体渲染器）。其中</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ContentDirectory</a:t>
            </a:r>
            <a:r>
              <a:rPr lang="en-US" dirty="0">
                <a:solidFill>
                  <a:srgbClr val="000305"/>
                </a:solidFill>
                <a:latin typeface="Trebuchet MS" panose="020B0603020202020204" pitchFamily="34" charset="0"/>
              </a:rPr>
              <a:t>(CDS)</a:t>
            </a:r>
            <a:r>
              <a:rPr lang="zh-CN" altLang="en-US" dirty="0">
                <a:solidFill>
                  <a:srgbClr val="000305"/>
                </a:solidFill>
                <a:latin typeface="Trebuchet MS" panose="020B0603020202020204" pitchFamily="34" charset="0"/>
              </a:rPr>
              <a:t>等，</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RenderingControl</a:t>
            </a:r>
            <a:r>
              <a:rPr lang="en-US" dirty="0">
                <a:solidFill>
                  <a:srgbClr val="000305"/>
                </a:solidFill>
                <a:latin typeface="Trebuchet MS" panose="020B0603020202020204" pitchFamily="34" charset="0"/>
              </a:rPr>
              <a:t>(RCS)</a:t>
            </a:r>
            <a:r>
              <a:rPr lang="zh-CN" altLang="en-US" dirty="0">
                <a:solidFill>
                  <a:srgbClr val="000305"/>
                </a:solidFill>
                <a:latin typeface="Trebuchet MS" panose="020B0603020202020204" pitchFamily="34" charset="0"/>
              </a:rPr>
              <a:t>等。</a:t>
            </a:r>
            <a:endParaRPr lang="zh-CN" altLang="en-US" b="0" i="0" dirty="0">
              <a:solidFill>
                <a:srgbClr val="000305"/>
              </a:solidFill>
              <a:effectLst/>
              <a:latin typeface="Trebuchet MS" panose="020B0603020202020204"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2"/>
              </a:rPr>
              <a:t>http://</a:t>
            </a:r>
            <a:r>
              <a:rPr lang="en-US" dirty="0" smtClean="0">
                <a:hlinkClick r:id="rId2"/>
              </a:rPr>
              <a:t>blog.csdn.net/musiccow/article/details/6387603</a:t>
            </a:r>
            <a:endParaRPr lang="en-US" dirty="0" smtClean="0"/>
          </a:p>
          <a:p>
            <a:r>
              <a:rPr lang="en-US" dirty="0"/>
              <a:t>http://stellvia7.pixnet.net/blog/post/105624401-%5B%E8%BD%89%5Ddlna-upnp%E7%9B%B8%E9%97%9C%E7%90%86%E8%AB%96</a:t>
            </a:r>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anose="020B0603020202020204" pitchFamily="34" charset="0"/>
              </a:rPr>
              <a:t>基本上</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是内容的提供者，</a:t>
            </a:r>
            <a:r>
              <a:rPr lang="en-US" dirty="0" err="1">
                <a:solidFill>
                  <a:srgbClr val="000305"/>
                </a:solidFill>
                <a:latin typeface="Trebuchet MS" panose="020B0603020202020204" pitchFamily="34" charset="0"/>
              </a:rPr>
              <a:t>controlpoint</a:t>
            </a:r>
            <a:r>
              <a:rPr lang="zh-CN" altLang="en-US" dirty="0">
                <a:solidFill>
                  <a:srgbClr val="000305"/>
                </a:solidFill>
                <a:latin typeface="Trebuchet MS" panose="020B0603020202020204" pitchFamily="34" charset="0"/>
              </a:rPr>
              <a:t>通过控制</a:t>
            </a:r>
            <a:r>
              <a:rPr lang="en-US" dirty="0" err="1">
                <a:solidFill>
                  <a:srgbClr val="000305"/>
                </a:solidFill>
                <a:latin typeface="Trebuchet MS" panose="020B0603020202020204" pitchFamily="34" charset="0"/>
              </a:rPr>
              <a:t>mediaserver，mediarenderer</a:t>
            </a:r>
            <a:r>
              <a:rPr lang="zh-CN" altLang="en-US" dirty="0">
                <a:solidFill>
                  <a:srgbClr val="000305"/>
                </a:solidFill>
                <a:latin typeface="Trebuchet MS" panose="020B0603020202020204" pitchFamily="34" charset="0"/>
              </a:rPr>
              <a:t>从</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里取得数据并播放，那么</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CDS::Browser/Search</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内容目录对象</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GetProtocolInfo</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支持的数据格式</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对支持的格式进行内容选择</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PrepareForConnection</a:t>
            </a:r>
            <a:r>
              <a:rPr lang="zh-CN" altLang="en-US" sz="1600" dirty="0">
                <a:solidFill>
                  <a:srgbClr val="000305"/>
                </a:solidFill>
                <a:latin typeface="Trebuchet MS" panose="020B0603020202020204" pitchFamily="34" charset="0"/>
              </a:rPr>
              <a:t>建立连接</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a:t>
            </a:r>
            <a:r>
              <a:rPr lang="en-US" sz="1600" dirty="0" err="1">
                <a:solidFill>
                  <a:srgbClr val="000305"/>
                </a:solidFill>
                <a:latin typeface="Trebuchet MS" panose="020B0603020202020204" pitchFamily="34" charset="0"/>
              </a:rPr>
              <a:t>SetAVTransportURI</a:t>
            </a:r>
            <a:r>
              <a:rPr lang="zh-CN" altLang="en-US" sz="1600" dirty="0">
                <a:solidFill>
                  <a:srgbClr val="000305"/>
                </a:solidFill>
                <a:latin typeface="Trebuchet MS" panose="020B0603020202020204" pitchFamily="34" charset="0"/>
              </a:rPr>
              <a:t>动作，设置内容</a:t>
            </a:r>
            <a:r>
              <a:rPr lang="en-US" sz="1600" dirty="0">
                <a:solidFill>
                  <a:srgbClr val="000305"/>
                </a:solidFill>
                <a:latin typeface="Trebuchet MS" panose="020B0603020202020204" pitchFamily="34" charset="0"/>
              </a:rPr>
              <a:t>URI</a:t>
            </a:r>
            <a:r>
              <a:rPr lang="zh-CN" altLang="en-US" sz="1600" dirty="0">
                <a:solidFill>
                  <a:srgbClr val="000305"/>
                </a:solidFill>
                <a:latin typeface="Trebuchet MS" panose="020B0603020202020204" pitchFamily="34" charset="0"/>
              </a:rPr>
              <a:t>路径</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AVT::Play</a:t>
            </a:r>
            <a:r>
              <a:rPr lang="zh-CN" altLang="en-US" sz="1600" dirty="0">
                <a:solidFill>
                  <a:srgbClr val="000305"/>
                </a:solidFill>
                <a:latin typeface="Trebuchet MS" panose="020B0603020202020204" pitchFamily="34" charset="0"/>
              </a:rPr>
              <a:t>动作，启动播放</a:t>
            </a:r>
          </a:p>
          <a:p>
            <a:pPr fontAlgn="base">
              <a:buFont typeface="+mj-lt"/>
              <a:buAutoNum type="arabicPeriod"/>
            </a:pP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与</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之间通过</a:t>
            </a:r>
            <a:r>
              <a:rPr lang="en-US" sz="1600" dirty="0">
                <a:solidFill>
                  <a:srgbClr val="000305"/>
                </a:solidFill>
                <a:latin typeface="Trebuchet MS" panose="020B0603020202020204" pitchFamily="34" charset="0"/>
              </a:rPr>
              <a:t>HTTP GET</a:t>
            </a:r>
            <a:r>
              <a:rPr lang="zh-CN" altLang="en-US" sz="1600" dirty="0">
                <a:solidFill>
                  <a:srgbClr val="000305"/>
                </a:solidFill>
                <a:latin typeface="Trebuchet MS" panose="020B0603020202020204" pitchFamily="34" charset="0"/>
              </a:rPr>
              <a:t>进行内容传输</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RCS::</a:t>
            </a:r>
            <a:r>
              <a:rPr lang="en-US" sz="1600" dirty="0" err="1">
                <a:solidFill>
                  <a:srgbClr val="000305"/>
                </a:solidFill>
                <a:latin typeface="Trebuchet MS" panose="020B0603020202020204" pitchFamily="34" charset="0"/>
              </a:rPr>
              <a:t>SetVolumn</a:t>
            </a:r>
            <a:r>
              <a:rPr lang="zh-CN" altLang="en-US" sz="1600" dirty="0">
                <a:solidFill>
                  <a:srgbClr val="000305"/>
                </a:solidFill>
                <a:latin typeface="Trebuchet MS" panose="020B0603020202020204" pitchFamily="34" charset="0"/>
              </a:rPr>
              <a:t>动作，设置音量</a:t>
            </a:r>
          </a:p>
          <a:p>
            <a:pPr fontAlgn="base">
              <a:buFont typeface="+mj-lt"/>
              <a:buAutoNum type="arabicPeriod"/>
            </a:pPr>
            <a:r>
              <a:rPr lang="zh-CN" altLang="en-US" sz="1600" dirty="0">
                <a:solidFill>
                  <a:srgbClr val="000305"/>
                </a:solidFill>
                <a:latin typeface="Trebuchet MS" panose="020B0603020202020204" pitchFamily="34" charset="0"/>
              </a:rPr>
              <a:t>内容传输完成，根据需要设置下一首音乐的</a:t>
            </a:r>
            <a:r>
              <a:rPr lang="en-US" sz="1600" dirty="0">
                <a:solidFill>
                  <a:srgbClr val="000305"/>
                </a:solidFill>
                <a:latin typeface="Trebuchet MS" panose="020B0603020202020204" pitchFamily="34" charset="0"/>
              </a:rPr>
              <a:t>URI</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ConnectionComplete</a:t>
            </a:r>
            <a:r>
              <a:rPr lang="zh-CN" altLang="en-US" sz="1600" dirty="0">
                <a:solidFill>
                  <a:srgbClr val="000305"/>
                </a:solidFill>
                <a:latin typeface="Trebuchet MS" panose="020B0603020202020204" pitchFamily="34" charset="0"/>
              </a:rPr>
              <a:t>终止连接</a:t>
            </a:r>
            <a:endParaRPr lang="zh-CN" altLang="en-US" sz="1600" b="0" i="0" dirty="0">
              <a:solidFill>
                <a:srgbClr val="000305"/>
              </a:solidFill>
              <a:effectLst/>
              <a:latin typeface="Trebuchet MS" panose="020B0603020202020204" pitchFamily="34" charset="0"/>
            </a:endParaRPr>
          </a:p>
        </p:txBody>
      </p:sp>
    </p:spTree>
    <p:extLst>
      <p:ext uri="{BB962C8B-B14F-4D97-AF65-F5344CB8AC3E}">
        <p14:creationId xmlns:p14="http://schemas.microsoft.com/office/powerpoint/2010/main" val="276727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038"/>
            <a:ext cx="10515600" cy="726828"/>
          </a:xfrm>
        </p:spPr>
        <p:txBody>
          <a:bodyPr/>
          <a:lstStyle/>
          <a:p>
            <a:r>
              <a:rPr lang="en-US" altLang="zh-CN" dirty="0"/>
              <a:t>MQTT </a:t>
            </a:r>
            <a:r>
              <a:rPr lang="zh-CN" altLang="en-US" dirty="0"/>
              <a:t>协议主要特</a:t>
            </a:r>
            <a:r>
              <a:rPr lang="zh-CN" altLang="en-US" dirty="0" smtClean="0"/>
              <a:t>点</a:t>
            </a:r>
            <a:endParaRPr lang="en-US" dirty="0"/>
          </a:p>
        </p:txBody>
      </p:sp>
      <p:sp>
        <p:nvSpPr>
          <p:cNvPr id="3" name="Content Placeholder 2"/>
          <p:cNvSpPr>
            <a:spLocks noGrp="1"/>
          </p:cNvSpPr>
          <p:nvPr>
            <p:ph idx="1"/>
          </p:nvPr>
        </p:nvSpPr>
        <p:spPr>
          <a:xfrm>
            <a:off x="838200" y="949911"/>
            <a:ext cx="10515600" cy="5592932"/>
          </a:xfrm>
        </p:spPr>
        <p:txBody>
          <a:bodyPr>
            <a:normAutofit fontScale="92500" lnSpcReduction="20000"/>
          </a:bodyPr>
          <a:lstStyle/>
          <a:p>
            <a:pPr marL="0" indent="0">
              <a:buNone/>
            </a:pPr>
            <a:r>
              <a:rPr lang="en-US" altLang="zh-CN" b="1" dirty="0"/>
              <a:t>MQTT </a:t>
            </a:r>
            <a:r>
              <a:rPr lang="zh-CN" altLang="en-US" dirty="0"/>
              <a:t> 协议是为大量计算能力有限，且工作在低带宽、不可靠的网络的远程传感器和控制设备通讯而设计的协议，它具有以下主要的几项特性：</a:t>
            </a:r>
          </a:p>
          <a:p>
            <a:r>
              <a:rPr lang="zh-CN" altLang="en-US" dirty="0"/>
              <a:t>使用发布 </a:t>
            </a:r>
            <a:r>
              <a:rPr lang="en-US" altLang="zh-CN" dirty="0"/>
              <a:t>/ </a:t>
            </a:r>
            <a:r>
              <a:rPr lang="zh-CN" altLang="en-US" dirty="0"/>
              <a:t>订阅消息模式，提供一对多的消息发布，解除应用程序耦合；</a:t>
            </a:r>
          </a:p>
          <a:p>
            <a:r>
              <a:rPr lang="zh-CN" altLang="en-US" dirty="0"/>
              <a:t>对负载内容屏蔽的消息传输；</a:t>
            </a:r>
          </a:p>
          <a:p>
            <a:r>
              <a:rPr lang="zh-CN" altLang="en-US" dirty="0"/>
              <a:t>使用 </a:t>
            </a:r>
            <a:r>
              <a:rPr lang="en-US" altLang="zh-CN" dirty="0"/>
              <a:t>TCP/IP </a:t>
            </a:r>
            <a:r>
              <a:rPr lang="zh-CN" altLang="en-US" dirty="0"/>
              <a:t>提供网络连接；</a:t>
            </a:r>
          </a:p>
          <a:p>
            <a:r>
              <a:rPr lang="zh-CN" altLang="en-US" dirty="0"/>
              <a:t>有三种消息发布服务质量：</a:t>
            </a:r>
          </a:p>
          <a:p>
            <a:pPr lvl="1"/>
            <a:r>
              <a:rPr lang="zh-CN" altLang="en-US" dirty="0"/>
              <a:t>“至多一次”，消息发布完全依赖底层 </a:t>
            </a:r>
            <a:r>
              <a:rPr lang="en-US" altLang="zh-CN" dirty="0"/>
              <a:t>TCP/IP </a:t>
            </a:r>
            <a:r>
              <a:rPr lang="zh-CN" altLang="en-US" dirty="0"/>
              <a:t>网络。会发生消息丢失或重复。这一级别可用于如下情况，环境传感器数据，丢失一次记录无所谓，因为不久后还会有第二次发送。</a:t>
            </a:r>
          </a:p>
          <a:p>
            <a:pPr lvl="1"/>
            <a:r>
              <a:rPr lang="zh-CN" altLang="en-US" dirty="0"/>
              <a:t>“至少一次”，确保消息到达，但消息重复可能会发生。</a:t>
            </a:r>
          </a:p>
          <a:p>
            <a:pPr lvl="1"/>
            <a:r>
              <a:rPr lang="zh-CN" altLang="en-US" dirty="0"/>
              <a:t>“只有一次”，确保消息到达一次。这一级别可用于如下情况，在计费系统中，消息重复或丢失会导致不正确的结果。</a:t>
            </a:r>
          </a:p>
          <a:p>
            <a:r>
              <a:rPr lang="zh-CN" altLang="en-US" dirty="0"/>
              <a:t>小型传输，开销很小（固定长度的头部是 </a:t>
            </a:r>
            <a:r>
              <a:rPr lang="en-US" altLang="zh-CN" dirty="0"/>
              <a:t>2 </a:t>
            </a:r>
            <a:r>
              <a:rPr lang="zh-CN" altLang="en-US" dirty="0"/>
              <a:t>字节），协议交换最小化，以降低网络流量；</a:t>
            </a:r>
          </a:p>
          <a:p>
            <a:r>
              <a:rPr lang="zh-CN" altLang="en-US" dirty="0"/>
              <a:t>使用 </a:t>
            </a:r>
            <a:r>
              <a:rPr lang="en-US" altLang="zh-CN" dirty="0"/>
              <a:t>Last Will </a:t>
            </a:r>
            <a:r>
              <a:rPr lang="zh-CN" altLang="en-US" dirty="0"/>
              <a:t>和 </a:t>
            </a:r>
            <a:r>
              <a:rPr lang="en-US" altLang="zh-CN" dirty="0"/>
              <a:t>Testament </a:t>
            </a:r>
            <a:r>
              <a:rPr lang="zh-CN" altLang="en-US" dirty="0"/>
              <a:t>特性通知有关各方客户端异常中断的机制。</a:t>
            </a:r>
          </a:p>
          <a:p>
            <a:endParaRPr lang="en-US" dirty="0"/>
          </a:p>
        </p:txBody>
      </p:sp>
    </p:spTree>
    <p:extLst>
      <p:ext uri="{BB962C8B-B14F-4D97-AF65-F5344CB8AC3E}">
        <p14:creationId xmlns:p14="http://schemas.microsoft.com/office/powerpoint/2010/main" val="36670468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0"/>
            <a:ext cx="10515600" cy="106575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600557"/>
            <a:ext cx="11981468" cy="5078313"/>
          </a:xfrm>
          <a:prstGeom prst="rect">
            <a:avLst/>
          </a:prstGeom>
        </p:spPr>
        <p:txBody>
          <a:bodyPr wrap="square">
            <a:spAutoFit/>
          </a:bodyPr>
          <a:lstStyle/>
          <a:p>
            <a:r>
              <a:rPr lang="en-US" dirty="0">
                <a:solidFill>
                  <a:srgbClr val="4A4A4A"/>
                </a:solidFill>
                <a:latin typeface="Merriweather"/>
              </a:rPr>
              <a:t>Zero Configuration Networking consists of three elements:</a:t>
            </a:r>
          </a:p>
          <a:p>
            <a:r>
              <a:rPr lang="en-US" i="1" dirty="0" smtClean="0">
                <a:solidFill>
                  <a:srgbClr val="4A4A4A"/>
                </a:solidFill>
                <a:latin typeface="Merriweather"/>
              </a:rPr>
              <a:t>* Network </a:t>
            </a:r>
            <a:r>
              <a:rPr lang="en-US" i="1" dirty="0">
                <a:solidFill>
                  <a:srgbClr val="4A4A4A"/>
                </a:solidFill>
                <a:latin typeface="Merriweather"/>
              </a:rPr>
              <a:t>layer address assignment</a:t>
            </a:r>
            <a:endParaRPr lang="en-US" dirty="0">
              <a:solidFill>
                <a:srgbClr val="4A4A4A"/>
              </a:solidFill>
              <a:latin typeface="Merriweather"/>
            </a:endParaRPr>
          </a:p>
          <a:p>
            <a:r>
              <a:rPr lang="en-US" dirty="0" err="1" smtClean="0">
                <a:solidFill>
                  <a:srgbClr val="4A4A4A"/>
                </a:solidFill>
                <a:latin typeface="Merriweather"/>
              </a:rPr>
              <a:t>Zeroconf</a:t>
            </a:r>
            <a:r>
              <a:rPr lang="en-US" dirty="0" smtClean="0">
                <a:solidFill>
                  <a:srgbClr val="4A4A4A"/>
                </a:solidFill>
                <a:latin typeface="Merriweather"/>
              </a:rPr>
              <a:t> </a:t>
            </a:r>
            <a:r>
              <a:rPr lang="en-US" dirty="0">
                <a:solidFill>
                  <a:srgbClr val="4A4A4A"/>
                </a:solidFill>
                <a:latin typeface="Merriweather"/>
              </a:rPr>
              <a:t>uses the Internet Protocol (IP), so it needs to assign an IP address as the network </a:t>
            </a:r>
            <a:r>
              <a:rPr lang="en-US" dirty="0" err="1" smtClean="0">
                <a:solidFill>
                  <a:srgbClr val="4A4A4A"/>
                </a:solidFill>
                <a:latin typeface="Merriweather"/>
              </a:rPr>
              <a:t>address.A</a:t>
            </a:r>
            <a:r>
              <a:rPr lang="en-US" dirty="0" smtClean="0">
                <a:solidFill>
                  <a:srgbClr val="4A4A4A"/>
                </a:solidFill>
                <a:latin typeface="Merriweather"/>
              </a:rPr>
              <a:t> </a:t>
            </a:r>
            <a:r>
              <a:rPr lang="en-US" dirty="0">
                <a:solidFill>
                  <a:srgbClr val="4A4A4A"/>
                </a:solidFill>
                <a:latin typeface="Merriweather"/>
              </a:rPr>
              <a:t>link-local IP address is automatically allocated from within the IP address range prefixed by 169.254. Two Linux programs for achieving this result are </a:t>
            </a:r>
            <a:r>
              <a:rPr lang="en-US" dirty="0" err="1">
                <a:solidFill>
                  <a:srgbClr val="FB6B17"/>
                </a:solidFill>
                <a:latin typeface="Merriweather"/>
                <a:hlinkClick r:id="rId2"/>
              </a:rPr>
              <a:t>zeroconf</a:t>
            </a:r>
            <a:r>
              <a:rPr lang="en-US" dirty="0">
                <a:solidFill>
                  <a:srgbClr val="4A4A4A"/>
                </a:solidFill>
                <a:latin typeface="Merriweather"/>
              </a:rPr>
              <a:t> and </a:t>
            </a:r>
            <a:r>
              <a:rPr lang="en-US" dirty="0" err="1">
                <a:solidFill>
                  <a:srgbClr val="FB6B17"/>
                </a:solidFill>
                <a:latin typeface="Merriweather"/>
                <a:hlinkClick r:id="rId3"/>
              </a:rPr>
              <a:t>zcip</a:t>
            </a:r>
            <a:r>
              <a:rPr lang="en-US" dirty="0">
                <a:solidFill>
                  <a:srgbClr val="4A4A4A"/>
                </a:solidFill>
                <a:latin typeface="Merriweather"/>
              </a:rPr>
              <a:t>.</a:t>
            </a:r>
          </a:p>
          <a:p>
            <a:r>
              <a:rPr lang="en-US" i="1" dirty="0" smtClean="0">
                <a:solidFill>
                  <a:srgbClr val="4A4A4A"/>
                </a:solidFill>
                <a:latin typeface="Merriweather"/>
              </a:rPr>
              <a:t>* Translation </a:t>
            </a:r>
            <a:r>
              <a:rPr lang="en-US" i="1" dirty="0">
                <a:solidFill>
                  <a:srgbClr val="4A4A4A"/>
                </a:solidFill>
                <a:latin typeface="Merriweather"/>
              </a:rPr>
              <a:t>between network names and network addresses</a:t>
            </a:r>
            <a:endParaRPr lang="en-US" dirty="0">
              <a:solidFill>
                <a:srgbClr val="4A4A4A"/>
              </a:solidFill>
              <a:latin typeface="Merriweather"/>
            </a:endParaRPr>
          </a:p>
          <a:p>
            <a:r>
              <a:rPr lang="en-US" dirty="0" err="1" smtClean="0">
                <a:solidFill>
                  <a:srgbClr val="4A4A4A"/>
                </a:solidFill>
                <a:latin typeface="Merriweather"/>
              </a:rPr>
              <a:t>Zeroconf's</a:t>
            </a:r>
            <a:r>
              <a:rPr lang="en-US" dirty="0" smtClean="0">
                <a:solidFill>
                  <a:srgbClr val="4A4A4A"/>
                </a:solidFill>
                <a:latin typeface="Merriweather"/>
              </a:rPr>
              <a:t> </a:t>
            </a:r>
            <a:r>
              <a:rPr lang="en-US" dirty="0">
                <a:solidFill>
                  <a:srgbClr val="4A4A4A"/>
                </a:solidFill>
                <a:latin typeface="Merriweather"/>
              </a:rPr>
              <a:t>solution is to use </a:t>
            </a:r>
            <a:r>
              <a:rPr lang="en-US" dirty="0">
                <a:solidFill>
                  <a:srgbClr val="FB6B17"/>
                </a:solidFill>
                <a:latin typeface="Merriweather"/>
                <a:hlinkClick r:id="rId4"/>
              </a:rPr>
              <a:t>Multicast DNS</a:t>
            </a:r>
            <a:r>
              <a:rPr lang="en-US" dirty="0">
                <a:solidFill>
                  <a:srgbClr val="4A4A4A"/>
                </a:solidFill>
                <a:latin typeface="Merriweather"/>
              </a:rPr>
              <a:t>. Computers on </a:t>
            </a:r>
            <a:r>
              <a:rPr lang="en-US" dirty="0" err="1">
                <a:solidFill>
                  <a:srgbClr val="4A4A4A"/>
                </a:solidFill>
                <a:latin typeface="Merriweather"/>
              </a:rPr>
              <a:t>Zeroconf</a:t>
            </a:r>
            <a:r>
              <a:rPr lang="en-US" dirty="0">
                <a:solidFill>
                  <a:srgbClr val="4A4A4A"/>
                </a:solidFill>
                <a:latin typeface="Merriweather"/>
              </a:rPr>
              <a:t> networks configured with link-local IP addresses, as described above, are assigned to the Multicast DNS domain </a:t>
            </a:r>
            <a:r>
              <a:rPr lang="en-US" i="1" dirty="0">
                <a:solidFill>
                  <a:srgbClr val="4A4A4A"/>
                </a:solidFill>
                <a:latin typeface="Merriweather"/>
              </a:rPr>
              <a:t>.local</a:t>
            </a:r>
            <a:r>
              <a:rPr lang="en-US" dirty="0">
                <a:solidFill>
                  <a:srgbClr val="4A4A4A"/>
                </a:solidFill>
                <a:latin typeface="Merriweather"/>
              </a:rPr>
              <a:t>. </a:t>
            </a:r>
            <a:r>
              <a:rPr lang="en-US" dirty="0" smtClean="0">
                <a:solidFill>
                  <a:srgbClr val="4A4A4A"/>
                </a:solidFill>
                <a:latin typeface="Merriweather"/>
              </a:rPr>
              <a:t>Multicast </a:t>
            </a:r>
            <a:r>
              <a:rPr lang="en-US" dirty="0">
                <a:solidFill>
                  <a:srgbClr val="4A4A4A"/>
                </a:solidFill>
                <a:latin typeface="Merriweather"/>
              </a:rPr>
              <a:t>DNS translates </a:t>
            </a:r>
            <a:r>
              <a:rPr lang="en-US" i="1" dirty="0" err="1">
                <a:solidFill>
                  <a:srgbClr val="4A4A4A"/>
                </a:solidFill>
                <a:latin typeface="Merriweather"/>
              </a:rPr>
              <a:t>biffo.local</a:t>
            </a:r>
            <a:r>
              <a:rPr lang="en-US" dirty="0">
                <a:solidFill>
                  <a:srgbClr val="4A4A4A"/>
                </a:solidFill>
                <a:latin typeface="Merriweather"/>
              </a:rPr>
              <a:t> to the computer's IP address.</a:t>
            </a:r>
          </a:p>
          <a:p>
            <a:r>
              <a:rPr lang="en-US" dirty="0" err="1">
                <a:solidFill>
                  <a:srgbClr val="FB6B17"/>
                </a:solidFill>
                <a:latin typeface="Merriweather"/>
                <a:hlinkClick r:id="rId5"/>
              </a:rPr>
              <a:t>Nss-mdns</a:t>
            </a:r>
            <a:r>
              <a:rPr lang="en-US" dirty="0">
                <a:solidFill>
                  <a:srgbClr val="4A4A4A"/>
                </a:solidFill>
                <a:latin typeface="Merriweather"/>
              </a:rPr>
              <a:t>, in association with a Multicast DNS responder daemon such as </a:t>
            </a:r>
            <a:r>
              <a:rPr lang="en-US" dirty="0" err="1">
                <a:solidFill>
                  <a:srgbClr val="FB6B17"/>
                </a:solidFill>
                <a:latin typeface="Merriweather"/>
                <a:hlinkClick r:id="rId6"/>
              </a:rPr>
              <a:t>Avahi</a:t>
            </a:r>
            <a:r>
              <a:rPr lang="en-US" dirty="0">
                <a:solidFill>
                  <a:srgbClr val="4A4A4A"/>
                </a:solidFill>
                <a:latin typeface="Merriweather"/>
              </a:rPr>
              <a:t> or Apple's </a:t>
            </a:r>
            <a:r>
              <a:rPr lang="en-US" dirty="0" err="1">
                <a:solidFill>
                  <a:srgbClr val="FB6B17"/>
                </a:solidFill>
                <a:latin typeface="Merriweather"/>
                <a:hlinkClick r:id="rId7"/>
              </a:rPr>
              <a:t>mDNSResponder</a:t>
            </a:r>
            <a:r>
              <a:rPr lang="en-US" dirty="0">
                <a:solidFill>
                  <a:srgbClr val="4A4A4A"/>
                </a:solidFill>
                <a:latin typeface="Merriweather"/>
              </a:rPr>
              <a:t>, can take care of this name to address translation in a Linux </a:t>
            </a:r>
            <a:r>
              <a:rPr lang="en-US" dirty="0" err="1">
                <a:solidFill>
                  <a:srgbClr val="4A4A4A"/>
                </a:solidFill>
                <a:latin typeface="Merriweather"/>
              </a:rPr>
              <a:t>Zeroconf</a:t>
            </a:r>
            <a:r>
              <a:rPr lang="en-US" dirty="0">
                <a:solidFill>
                  <a:srgbClr val="4A4A4A"/>
                </a:solidFill>
                <a:latin typeface="Merriweather"/>
              </a:rPr>
              <a:t> network.</a:t>
            </a:r>
          </a:p>
          <a:p>
            <a:r>
              <a:rPr lang="en-US" i="1" dirty="0" smtClean="0">
                <a:solidFill>
                  <a:srgbClr val="4A4A4A"/>
                </a:solidFill>
                <a:latin typeface="Merriweather"/>
              </a:rPr>
              <a:t>* Location </a:t>
            </a:r>
            <a:r>
              <a:rPr lang="en-US" i="1" dirty="0">
                <a:solidFill>
                  <a:srgbClr val="4A4A4A"/>
                </a:solidFill>
                <a:latin typeface="Merriweather"/>
              </a:rPr>
              <a:t>or discovery of services by name and protocol</a:t>
            </a:r>
            <a:endParaRPr lang="en-US" dirty="0">
              <a:solidFill>
                <a:srgbClr val="4A4A4A"/>
              </a:solidFill>
              <a:latin typeface="Merriweather"/>
            </a:endParaRPr>
          </a:p>
          <a:p>
            <a:r>
              <a:rPr lang="en-US" dirty="0" err="1" smtClean="0">
                <a:solidFill>
                  <a:srgbClr val="4A4A4A"/>
                </a:solidFill>
                <a:latin typeface="Merriweather"/>
              </a:rPr>
              <a:t>Zeroconf</a:t>
            </a:r>
            <a:r>
              <a:rPr lang="en-US" dirty="0" smtClean="0">
                <a:solidFill>
                  <a:srgbClr val="4A4A4A"/>
                </a:solidFill>
                <a:latin typeface="Merriweather"/>
              </a:rPr>
              <a:t> </a:t>
            </a:r>
            <a:r>
              <a:rPr lang="en-US" dirty="0">
                <a:solidFill>
                  <a:srgbClr val="4A4A4A"/>
                </a:solidFill>
                <a:latin typeface="Merriweather"/>
              </a:rPr>
              <a:t>uses something called </a:t>
            </a:r>
            <a:r>
              <a:rPr lang="en-US" dirty="0">
                <a:solidFill>
                  <a:srgbClr val="FB6B17"/>
                </a:solidFill>
                <a:latin typeface="Merriweather"/>
                <a:hlinkClick r:id="rId8"/>
              </a:rPr>
              <a:t>DNS Service Discovery</a:t>
            </a:r>
            <a:r>
              <a:rPr lang="en-US" dirty="0">
                <a:solidFill>
                  <a:srgbClr val="4A4A4A"/>
                </a:solidFill>
                <a:latin typeface="Merriweather"/>
              </a:rPr>
              <a:t> to "discover" what services a computer has made available to other computers. </a:t>
            </a:r>
            <a:r>
              <a:rPr lang="en-US" dirty="0" err="1">
                <a:solidFill>
                  <a:srgbClr val="4A4A4A"/>
                </a:solidFill>
                <a:latin typeface="Merriweather"/>
              </a:rPr>
              <a:t>Avahi</a:t>
            </a:r>
            <a:r>
              <a:rPr lang="en-US" dirty="0">
                <a:solidFill>
                  <a:srgbClr val="4A4A4A"/>
                </a:solidFill>
                <a:latin typeface="Merriweather"/>
              </a:rPr>
              <a:t> and </a:t>
            </a:r>
            <a:r>
              <a:rPr lang="en-US" dirty="0" err="1">
                <a:solidFill>
                  <a:srgbClr val="4A4A4A"/>
                </a:solidFill>
                <a:latin typeface="Merriweather"/>
              </a:rPr>
              <a:t>mDNSResponder</a:t>
            </a:r>
            <a:r>
              <a:rPr lang="en-US" dirty="0">
                <a:solidFill>
                  <a:srgbClr val="4A4A4A"/>
                </a:solidFill>
                <a:latin typeface="Merriweather"/>
              </a:rPr>
              <a:t> are two implementations of DNS Service Discovery that both discover and advertise services.</a:t>
            </a:r>
          </a:p>
          <a:p>
            <a:r>
              <a:rPr lang="en-US" dirty="0">
                <a:solidFill>
                  <a:srgbClr val="4A4A4A"/>
                </a:solidFill>
                <a:latin typeface="Merriweather"/>
              </a:rPr>
              <a:t>Apple's Rendezvous, now renamed to </a:t>
            </a:r>
            <a:r>
              <a:rPr lang="en-US" dirty="0">
                <a:solidFill>
                  <a:srgbClr val="FB6B17"/>
                </a:solidFill>
                <a:latin typeface="Merriweather"/>
                <a:hlinkClick r:id="rId9"/>
              </a:rPr>
              <a:t>Bonjour</a:t>
            </a:r>
            <a:r>
              <a:rPr lang="en-US" dirty="0">
                <a:solidFill>
                  <a:srgbClr val="4A4A4A"/>
                </a:solidFill>
                <a:latin typeface="Merriweather"/>
              </a:rPr>
              <a:t>, is the most advanced implementation of </a:t>
            </a:r>
            <a:r>
              <a:rPr lang="en-US" dirty="0" err="1">
                <a:solidFill>
                  <a:srgbClr val="4A4A4A"/>
                </a:solidFill>
                <a:latin typeface="Merriweather"/>
              </a:rPr>
              <a:t>Zeroconf</a:t>
            </a:r>
            <a:r>
              <a:rPr lang="en-US" dirty="0">
                <a:solidFill>
                  <a:srgbClr val="4A4A4A"/>
                </a:solidFill>
                <a:latin typeface="Merriweather"/>
              </a:rPr>
              <a:t> to </a:t>
            </a:r>
            <a:r>
              <a:rPr lang="en-US" dirty="0" smtClean="0">
                <a:solidFill>
                  <a:srgbClr val="4A4A4A"/>
                </a:solidFill>
                <a:latin typeface="Merriweather"/>
              </a:rPr>
              <a:t>date. </a:t>
            </a:r>
            <a:r>
              <a:rPr lang="en-US" dirty="0">
                <a:solidFill>
                  <a:srgbClr val="4A4A4A"/>
                </a:solidFill>
                <a:latin typeface="Merriweather"/>
              </a:rPr>
              <a:t>With all three of the above elements installed and working, Zero Configuration Networking becomes a reality for a Linux system as well.</a:t>
            </a:r>
            <a:endParaRPr lang="en-US" b="0" i="0" dirty="0">
              <a:solidFill>
                <a:srgbClr val="4A4A4A"/>
              </a:solidFill>
              <a:effectLst/>
              <a:latin typeface="Merriweather"/>
            </a:endParaRPr>
          </a:p>
        </p:txBody>
      </p:sp>
    </p:spTree>
    <p:extLst>
      <p:ext uri="{BB962C8B-B14F-4D97-AF65-F5344CB8AC3E}">
        <p14:creationId xmlns:p14="http://schemas.microsoft.com/office/powerpoint/2010/main" val="42360908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43170651"/>
              </p:ext>
            </p:extLst>
          </p:nvPr>
        </p:nvGraphicFramePr>
        <p:xfrm>
          <a:off x="292231" y="1596928"/>
          <a:ext cx="11670384" cy="4969709"/>
        </p:xfrm>
        <a:graphic>
          <a:graphicData uri="http://schemas.openxmlformats.org/drawingml/2006/table">
            <a:tbl>
              <a:tblPr/>
              <a:tblGrid>
                <a:gridCol w="1102936"/>
                <a:gridCol w="3657600"/>
                <a:gridCol w="6909848"/>
              </a:tblGrid>
              <a:tr h="618371">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227334">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2"/>
                        </a:rPr>
                        <a:t>RFC 3927</a:t>
                      </a:r>
                      <a:r>
                        <a:rPr lang="en-US" sz="1200" dirty="0"/>
                        <a:t>, "IPv4 Link-Local Addressing".</a:t>
                      </a:r>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3"/>
                        </a:rPr>
                        <a:t>snapshot of the UPnP.org specification page as of April 2004</a:t>
                      </a:r>
                      <a:r>
                        <a:rPr lang="en-US" sz="1200" dirty="0"/>
                        <a:t> (courtesy of the </a:t>
                      </a:r>
                      <a:r>
                        <a:rPr lang="en-US" sz="1200" dirty="0">
                          <a:hlinkClick r:id="rId4"/>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p>
                  </a:txBody>
                  <a:tcPr marL="28703" marR="28703" marT="28703" marB="28703" anchor="ctr">
                    <a:lnL>
                      <a:noFill/>
                    </a:lnL>
                    <a:lnR>
                      <a:noFill/>
                    </a:lnR>
                    <a:lnT>
                      <a:noFill/>
                    </a:lnT>
                    <a:lnB>
                      <a:noFill/>
                    </a:lnB>
                    <a:solidFill>
                      <a:srgbClr val="FFC0C0"/>
                    </a:solidFill>
                  </a:tcPr>
                </a:tc>
              </a:tr>
              <a:tr h="2124004">
                <a:tc>
                  <a:txBody>
                    <a:bodyPr/>
                    <a:lstStyle/>
                    <a:p>
                      <a:pPr algn="l"/>
                      <a:r>
                        <a:rPr lang="en-US" sz="1200"/>
                        <a:t>Naming</a:t>
                      </a:r>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5"/>
                        </a:rPr>
                        <a:t>Multicast DNS</a:t>
                      </a:r>
                      <a:r>
                        <a:rPr lang="en-US" sz="1200"/>
                        <a:t> to translate host names to addresses in the absence of a conventional unicast DNS server.</a:t>
                      </a:r>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p>
                  </a:txBody>
                  <a:tcPr marL="28703" marR="28703" marT="28703" marB="28703" anchor="ctr">
                    <a:lnL>
                      <a:noFill/>
                    </a:lnL>
                    <a:lnR>
                      <a:noFill/>
                    </a:lnR>
                    <a:lnT>
                      <a:noFill/>
                    </a:lnT>
                    <a:lnB>
                      <a:noFill/>
                    </a:lnB>
                    <a:solidFill>
                      <a:srgbClr val="FFC0C0"/>
                    </a:solidFill>
                  </a:tcPr>
                </a:tc>
              </a:tr>
            </a:tbl>
          </a:graphicData>
        </a:graphic>
      </p:graphicFrame>
    </p:spTree>
    <p:extLst>
      <p:ext uri="{BB962C8B-B14F-4D97-AF65-F5344CB8AC3E}">
        <p14:creationId xmlns:p14="http://schemas.microsoft.com/office/powerpoint/2010/main" val="9037489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61088120"/>
              </p:ext>
            </p:extLst>
          </p:nvPr>
        </p:nvGraphicFramePr>
        <p:xfrm>
          <a:off x="207392" y="1364429"/>
          <a:ext cx="11821209" cy="5375736"/>
        </p:xfrm>
        <a:graphic>
          <a:graphicData uri="http://schemas.openxmlformats.org/drawingml/2006/table">
            <a:tbl>
              <a:tblPr/>
              <a:tblGrid>
                <a:gridCol w="1055800"/>
                <a:gridCol w="2658359"/>
                <a:gridCol w="8107050"/>
              </a:tblGrid>
              <a:tr h="5375736">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2"/>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p>
                  </a:txBody>
                  <a:tcPr marL="15585" marR="15585" marT="15585" marB="15585" anchor="ctr">
                    <a:lnL>
                      <a:noFill/>
                    </a:lnL>
                    <a:lnR>
                      <a:noFill/>
                    </a:lnR>
                    <a:lnT>
                      <a:noFill/>
                    </a:lnT>
                    <a:lnB>
                      <a:noFill/>
                    </a:lnB>
                    <a:solidFill>
                      <a:srgbClr val="C0FFC0"/>
                    </a:solidFill>
                  </a:tcPr>
                </a:tc>
                <a:tc>
                  <a:txBody>
                    <a:bodyPr/>
                    <a:lstStyle/>
                    <a:p>
                      <a:pPr algn="l">
                        <a:buFont typeface="Arial" panose="020B0604020202020204" pitchFamily="34"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3"/>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4"/>
                        </a:rPr>
                        <a:t>SitePlayer</a:t>
                      </a:r>
                      <a:r>
                        <a:rPr lang="en-US" sz="1200" dirty="0">
                          <a:hlinkClick r:id="rId4"/>
                        </a:rPr>
                        <a:t> serial interface board</a:t>
                      </a:r>
                      <a:r>
                        <a:rPr lang="en-US" sz="1200" dirty="0"/>
                        <a:t>.</a:t>
                      </a:r>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5"/>
                        </a:rPr>
                        <a:t>Yaron</a:t>
                      </a:r>
                      <a:r>
                        <a:rPr lang="en-US" sz="1200" dirty="0">
                          <a:hlinkClick r:id="rId5"/>
                        </a:rPr>
                        <a:t> </a:t>
                      </a:r>
                      <a:r>
                        <a:rPr lang="en-US" sz="1200" dirty="0" err="1">
                          <a:hlinkClick r:id="rId5"/>
                        </a:rPr>
                        <a:t>Goland</a:t>
                      </a:r>
                      <a:r>
                        <a:rPr lang="en-US" sz="1200" dirty="0"/>
                        <a:t>, designer of SSDP and Microsoft's original lead UPnP architect, gave an endorsement for the "Praise for this Book" page in O'Reilly's </a:t>
                      </a:r>
                      <a:r>
                        <a:rPr lang="en-US" sz="1200" dirty="0">
                          <a:hlinkClick r:id="rId6"/>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extLst>
      <p:ext uri="{BB962C8B-B14F-4D97-AF65-F5344CB8AC3E}">
        <p14:creationId xmlns:p14="http://schemas.microsoft.com/office/powerpoint/2010/main" val="23865744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734773576"/>
              </p:ext>
            </p:extLst>
          </p:nvPr>
        </p:nvGraphicFramePr>
        <p:xfrm>
          <a:off x="292231" y="1825625"/>
          <a:ext cx="11604396" cy="4351338"/>
        </p:xfrm>
        <a:graphic>
          <a:graphicData uri="http://schemas.openxmlformats.org/drawingml/2006/table">
            <a:tbl>
              <a:tblPr/>
              <a:tblGrid>
                <a:gridCol w="3868132"/>
                <a:gridCol w="3868132"/>
                <a:gridCol w="3868132"/>
              </a:tblGrid>
              <a:tr h="4351338">
                <a:tc>
                  <a:txBody>
                    <a:bodyPr/>
                    <a:lstStyle/>
                    <a:p>
                      <a:pPr algn="l"/>
                      <a:r>
                        <a:rPr lang="en-US" sz="1600" dirty="0"/>
                        <a:t>Application</a:t>
                      </a:r>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p>
                  </a:txBody>
                  <a:tcPr marL="73009" marR="73009" marT="73009" marB="73009" anchor="ctr">
                    <a:lnL>
                      <a:noFill/>
                    </a:lnL>
                    <a:lnR>
                      <a:noFill/>
                    </a:lnR>
                    <a:lnT>
                      <a:noFill/>
                    </a:lnT>
                    <a:lnB>
                      <a:noFill/>
                    </a:lnB>
                    <a:solidFill>
                      <a:srgbClr val="FFFFC0"/>
                    </a:solidFill>
                  </a:tcPr>
                </a:tc>
              </a:tr>
            </a:tbl>
          </a:graphicData>
        </a:graphic>
      </p:graphicFrame>
    </p:spTree>
    <p:extLst>
      <p:ext uri="{BB962C8B-B14F-4D97-AF65-F5344CB8AC3E}">
        <p14:creationId xmlns:p14="http://schemas.microsoft.com/office/powerpoint/2010/main" val="17483414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sp>
        <p:nvSpPr>
          <p:cNvPr id="4" name="Rectangle 3"/>
          <p:cNvSpPr/>
          <p:nvPr/>
        </p:nvSpPr>
        <p:spPr>
          <a:xfrm>
            <a:off x="197963" y="2194365"/>
            <a:ext cx="11755225" cy="2585323"/>
          </a:xfrm>
          <a:prstGeom prst="rect">
            <a:avLst/>
          </a:prstGeom>
        </p:spPr>
        <p:txBody>
          <a:bodyPr wrap="square">
            <a:spAutoFit/>
          </a:bodyPr>
          <a:lstStyle/>
          <a:p>
            <a:r>
              <a:rPr lang="en-US" dirty="0">
                <a:solidFill>
                  <a:srgbClr val="000000"/>
                </a:solidFill>
                <a:latin typeface="Times New Roman" panose="02020603050405020304" pitchFamily="18" charset="0"/>
              </a:rPr>
              <a:t>In summary:</a:t>
            </a:r>
          </a:p>
          <a:p>
            <a:pPr>
              <a:buFont typeface="Arial" panose="020B0604020202020204" pitchFamily="34" charset="0"/>
              <a:buChar char="•"/>
            </a:pPr>
            <a:r>
              <a:rPr lang="en-US" dirty="0">
                <a:solidFill>
                  <a:srgbClr val="000000"/>
                </a:solidFill>
                <a:latin typeface="Times New Roman" panose="02020603050405020304" pitchFamily="18" charset="0"/>
              </a:rPr>
              <a:t>Implementing </a:t>
            </a:r>
            <a:r>
              <a:rPr lang="en-US" i="1" dirty="0">
                <a:solidFill>
                  <a:srgbClr val="000000"/>
                </a:solidFill>
                <a:latin typeface="Times New Roman" panose="02020603050405020304" pitchFamily="18" charset="0"/>
              </a:rPr>
              <a:t>IPv4 Link-Local Addressing</a:t>
            </a:r>
            <a:r>
              <a:rPr lang="en-US" dirty="0">
                <a:solidFill>
                  <a:srgbClr val="000000"/>
                </a:solidFill>
                <a:latin typeface="Times New Roman" panose="02020603050405020304" pitchFamily="18" charset="0"/>
              </a:rPr>
              <a:t> is an easy decision, because both </a:t>
            </a:r>
            <a:r>
              <a:rPr lang="en-US" dirty="0" err="1">
                <a:solidFill>
                  <a:srgbClr val="000000"/>
                </a:solidFill>
                <a:latin typeface="Times New Roman" panose="02020603050405020304" pitchFamily="18" charset="0"/>
              </a:rPr>
              <a:t>Zeroconf</a:t>
            </a:r>
            <a:r>
              <a:rPr lang="en-US" dirty="0">
                <a:solidFill>
                  <a:srgbClr val="000000"/>
                </a:solidFill>
                <a:latin typeface="Times New Roman" panose="02020603050405020304" pitchFamily="18" charset="0"/>
              </a:rPr>
              <a:t> and UPnP are identical at that layer.</a:t>
            </a:r>
          </a:p>
          <a:p>
            <a:pPr>
              <a:buFont typeface="Arial" panose="020B0604020202020204" pitchFamily="34" charset="0"/>
              <a:buChar char="•"/>
            </a:pPr>
            <a:r>
              <a:rPr lang="en-US" dirty="0">
                <a:solidFill>
                  <a:srgbClr val="000000"/>
                </a:solidFill>
                <a:latin typeface="Times New Roman" panose="02020603050405020304" pitchFamily="18" charset="0"/>
              </a:rPr>
              <a:t>Implementing </a:t>
            </a:r>
            <a:r>
              <a:rPr lang="en-US" i="1" dirty="0">
                <a:solidFill>
                  <a:srgbClr val="000000"/>
                </a:solidFill>
                <a:latin typeface="Times New Roman" panose="02020603050405020304" pitchFamily="18" charset="0"/>
              </a:rPr>
              <a:t>Multicast DNS</a:t>
            </a:r>
            <a:r>
              <a:rPr lang="en-US" dirty="0">
                <a:solidFill>
                  <a:srgbClr val="000000"/>
                </a:solidFill>
                <a:latin typeface="Times New Roman" panose="02020603050405020304" pitchFamily="18" charset="0"/>
              </a:rPr>
              <a:t> is an easy decision, because UPnP doesn't have any alternative to offer.</a:t>
            </a:r>
          </a:p>
          <a:p>
            <a:pPr>
              <a:buFont typeface="Arial" panose="020B0604020202020204" pitchFamily="34" charset="0"/>
              <a:buChar char="•"/>
            </a:pPr>
            <a:r>
              <a:rPr lang="en-US" dirty="0">
                <a:solidFill>
                  <a:srgbClr val="000000"/>
                </a:solidFill>
                <a:latin typeface="Times New Roman" panose="02020603050405020304" pitchFamily="18" charset="0"/>
              </a:rPr>
              <a:t>The only area of overlap is the service discovery layer, and it's important to remember that </a:t>
            </a:r>
            <a:r>
              <a:rPr lang="en-US" dirty="0" err="1">
                <a:solidFill>
                  <a:srgbClr val="000000"/>
                </a:solidFill>
                <a:latin typeface="Times New Roman" panose="02020603050405020304" pitchFamily="18" charset="0"/>
              </a:rPr>
              <a:t>mDNS</a:t>
            </a:r>
            <a:r>
              <a:rPr lang="en-US" dirty="0">
                <a:solidFill>
                  <a:srgbClr val="000000"/>
                </a:solidFill>
                <a:latin typeface="Times New Roman" panose="02020603050405020304" pitchFamily="18"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anose="02020603050405020304" pitchFamily="18" charset="0"/>
              </a:rPr>
              <a:t>mDNS</a:t>
            </a:r>
            <a:r>
              <a:rPr lang="en-US" dirty="0">
                <a:solidFill>
                  <a:srgbClr val="000000"/>
                </a:solidFill>
                <a:latin typeface="Times New Roman" panose="02020603050405020304" pitchFamily="18"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anose="02020603050405020304" pitchFamily="18"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p>
          <a:p>
            <a:r>
              <a:rPr lang="en-US" dirty="0" smtClean="0">
                <a:hlinkClick r:id="rId2"/>
              </a:rPr>
              <a:t>http</a:t>
            </a:r>
            <a:r>
              <a:rPr lang="en-US" dirty="0">
                <a:hlinkClick r:id="rId2"/>
              </a:rPr>
              <a:t>://</a:t>
            </a:r>
            <a:r>
              <a:rPr lang="en-US" dirty="0" smtClean="0">
                <a:hlinkClick r:id="rId2"/>
              </a:rPr>
              <a:t>www.zeroconf.org/zeroconfandupnp.html</a:t>
            </a:r>
            <a:endParaRPr lang="en-US" dirty="0" smtClean="0"/>
          </a:p>
          <a:p>
            <a:r>
              <a:rPr lang="en-US" dirty="0"/>
              <a:t>http://liu.diva-portal.org/smash/get/diva2:570004/FULLTEXT01.pdf</a:t>
            </a:r>
          </a:p>
        </p:txBody>
      </p:sp>
    </p:spTree>
    <p:extLst>
      <p:ext uri="{BB962C8B-B14F-4D97-AF65-F5344CB8AC3E}">
        <p14:creationId xmlns:p14="http://schemas.microsoft.com/office/powerpoint/2010/main" val="29772897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p>
          <a:p>
            <a:r>
              <a:rPr lang="en-US" dirty="0" smtClean="0"/>
              <a:t>Reference: </a:t>
            </a:r>
            <a:r>
              <a:rPr lang="en-US" dirty="0" smtClean="0">
                <a:hlinkClick r:id="rId2"/>
              </a:rPr>
              <a:t>https</a:t>
            </a:r>
            <a:r>
              <a:rPr lang="en-US" dirty="0">
                <a:hlinkClick r:id="rId2"/>
              </a:rPr>
              <a:t>://groups.google.com/forum/#!</a:t>
            </a:r>
            <a:r>
              <a:rPr lang="en-US" dirty="0" smtClean="0">
                <a:hlinkClick r:id="rId2"/>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p>
          <a:p>
            <a:endParaRPr lang="en-US" dirty="0"/>
          </a:p>
          <a:p>
            <a:r>
              <a:rPr lang="en-US" dirty="0" smtClean="0"/>
              <a:t>Check the device.mk of the specific model, there exists a line as the following:</a:t>
            </a:r>
          </a:p>
          <a:p>
            <a:r>
              <a:rPr lang="en-US" dirty="0" smtClean="0"/>
              <a:t>PRODUCT_COPY_FILES += \</a:t>
            </a:r>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p>
          <a:p>
            <a:endParaRPr lang="en-US" dirty="0"/>
          </a:p>
        </p:txBody>
      </p:sp>
    </p:spTree>
    <p:extLst>
      <p:ext uri="{BB962C8B-B14F-4D97-AF65-F5344CB8AC3E}">
        <p14:creationId xmlns:p14="http://schemas.microsoft.com/office/powerpoint/2010/main" val="16895897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p>
          <a:p>
            <a:r>
              <a:rPr lang="en-US" dirty="0" smtClean="0"/>
              <a:t>---------------------------------------------------------------------</a:t>
            </a:r>
            <a:r>
              <a:rPr lang="en-US" dirty="0"/>
              <a:t/>
            </a:r>
            <a:br>
              <a:rPr lang="en-US" dirty="0"/>
            </a:br>
            <a:r>
              <a:rPr lang="en-US" dirty="0">
                <a:solidFill>
                  <a:srgbClr val="000000"/>
                </a:solidFill>
                <a:latin typeface="times new roman" panose="02020603050405020304" pitchFamily="18" charset="0"/>
              </a:rPr>
              <a:t>Android.mk</a:t>
            </a:r>
            <a:br>
              <a:rPr lang="en-US" dirty="0">
                <a:solidFill>
                  <a:srgbClr val="000000"/>
                </a:solidFill>
                <a:latin typeface="times new roman" panose="02020603050405020304" pitchFamily="18" charset="0"/>
              </a:rPr>
            </a:br>
            <a:r>
              <a:rPr lang="en-US" dirty="0" smtClean="0">
                <a:solidFill>
                  <a:srgbClr val="000000"/>
                </a:solidFill>
                <a:latin typeface="times new roman" panose="02020603050405020304" pitchFamily="18" charset="0"/>
              </a:rPr>
              <a:t>--------------</a:t>
            </a:r>
            <a:r>
              <a:rPr lang="en-US" dirty="0"/>
              <a:t/>
            </a:r>
            <a:br>
              <a:rPr lang="en-US" dirty="0"/>
            </a:br>
            <a:r>
              <a:rPr lang="en-US" dirty="0">
                <a:solidFill>
                  <a:srgbClr val="000000"/>
                </a:solidFill>
                <a:latin typeface="times new roman" panose="02020603050405020304" pitchFamily="18" charset="0"/>
              </a:rPr>
              <a:t>LOCAL_PATH := $(call my-</a:t>
            </a:r>
            <a:r>
              <a:rPr lang="en-US" dirty="0" err="1">
                <a:solidFill>
                  <a:srgbClr val="000000"/>
                </a:solidFill>
                <a:latin typeface="times new roman" panose="02020603050405020304" pitchFamily="18" charset="0"/>
              </a:rPr>
              <a:t>dir</a:t>
            </a:r>
            <a:r>
              <a:rPr lang="en-US" dirty="0">
                <a:solidFill>
                  <a:srgbClr val="000000"/>
                </a:solidFill>
                <a:latin typeface="times new roman" panose="02020603050405020304" pitchFamily="18" charset="0"/>
              </a:rPr>
              <a:t>)</a:t>
            </a:r>
            <a:r>
              <a:rPr lang="en-US" dirty="0"/>
              <a:t/>
            </a:r>
            <a:br>
              <a:rPr lang="en-US" dirty="0"/>
            </a:br>
            <a:r>
              <a:rPr lang="en-US" dirty="0"/>
              <a:t/>
            </a:r>
            <a:br>
              <a:rPr lang="en-US" dirty="0"/>
            </a:br>
            <a:r>
              <a:rPr lang="en-US" dirty="0">
                <a:solidFill>
                  <a:srgbClr val="000000"/>
                </a:solidFill>
                <a:latin typeface="times new roman" panose="02020603050405020304" pitchFamily="18" charset="0"/>
              </a:rPr>
              <a:t>include $(CLEAR_VARS)</a:t>
            </a:r>
            <a:r>
              <a:rPr lang="en-US" dirty="0"/>
              <a:t/>
            </a:r>
            <a:br>
              <a:rPr lang="en-US" dirty="0"/>
            </a:br>
            <a:r>
              <a:rPr lang="en-US" dirty="0">
                <a:solidFill>
                  <a:srgbClr val="000000"/>
                </a:solidFill>
                <a:latin typeface="times new roman" panose="02020603050405020304" pitchFamily="18" charset="0"/>
              </a:rPr>
              <a:t>LOCAL_MODULE := </a:t>
            </a:r>
            <a:r>
              <a:rPr lang="en-US" dirty="0" err="1">
                <a:solidFill>
                  <a:srgbClr val="000000"/>
                </a:solidFill>
                <a:latin typeface="times new roman" panose="02020603050405020304" pitchFamily="18" charset="0"/>
              </a:rPr>
              <a:t>Wallpaperz</a:t>
            </a:r>
            <a:r>
              <a:rPr lang="en-US" dirty="0"/>
              <a:t/>
            </a:r>
            <a:br>
              <a:rPr lang="en-US" dirty="0"/>
            </a:br>
            <a:r>
              <a:rPr lang="en-US" dirty="0">
                <a:solidFill>
                  <a:srgbClr val="000000"/>
                </a:solidFill>
                <a:latin typeface="times new roman" panose="02020603050405020304" pitchFamily="18" charset="0"/>
              </a:rPr>
              <a:t>LOCAL_SRC_FILES := </a:t>
            </a:r>
            <a:r>
              <a:rPr lang="en-US" dirty="0" err="1">
                <a:solidFill>
                  <a:srgbClr val="000000"/>
                </a:solidFill>
                <a:latin typeface="times new roman" panose="02020603050405020304" pitchFamily="18" charset="0"/>
              </a:rPr>
              <a:t>Wallpaperz.apk</a:t>
            </a:r>
            <a:r>
              <a:rPr lang="en-US" dirty="0"/>
              <a:t/>
            </a:r>
            <a:br>
              <a:rPr lang="en-US" dirty="0"/>
            </a:br>
            <a:r>
              <a:rPr lang="en-US" dirty="0">
                <a:solidFill>
                  <a:srgbClr val="000000"/>
                </a:solidFill>
                <a:latin typeface="times new roman" panose="02020603050405020304" pitchFamily="18" charset="0"/>
              </a:rPr>
              <a:t>LOCAL_MODULE_SUFFIX := .</a:t>
            </a:r>
            <a:r>
              <a:rPr lang="en-US" dirty="0" err="1">
                <a:solidFill>
                  <a:srgbClr val="000000"/>
                </a:solidFill>
                <a:latin typeface="times new roman" panose="02020603050405020304" pitchFamily="18" charset="0"/>
              </a:rPr>
              <a:t>apk</a:t>
            </a:r>
            <a:r>
              <a:rPr lang="en-US" dirty="0"/>
              <a:t/>
            </a:r>
            <a:br>
              <a:rPr lang="en-US" dirty="0"/>
            </a:br>
            <a:r>
              <a:rPr lang="en-US" dirty="0">
                <a:solidFill>
                  <a:srgbClr val="000000"/>
                </a:solidFill>
                <a:latin typeface="times new roman" panose="02020603050405020304" pitchFamily="18" charset="0"/>
              </a:rPr>
              <a:t>LOCAL_MODULE_CLASS := APPS</a:t>
            </a:r>
            <a:r>
              <a:rPr lang="en-US" dirty="0"/>
              <a:t/>
            </a:r>
            <a:br>
              <a:rPr lang="en-US" dirty="0"/>
            </a:br>
            <a:r>
              <a:rPr lang="en-US" dirty="0">
                <a:solidFill>
                  <a:srgbClr val="000000"/>
                </a:solidFill>
                <a:latin typeface="times new roman" panose="02020603050405020304" pitchFamily="18" charset="0"/>
              </a:rPr>
              <a:t>LOCAL_CERTIFICATE := PRESIGNED</a:t>
            </a:r>
            <a:r>
              <a:rPr lang="en-US" dirty="0"/>
              <a:t/>
            </a:r>
            <a:br>
              <a:rPr lang="en-US" dirty="0"/>
            </a:br>
            <a:r>
              <a:rPr lang="en-US" dirty="0">
                <a:solidFill>
                  <a:srgbClr val="000000"/>
                </a:solidFill>
                <a:latin typeface="times new roman" panose="02020603050405020304" pitchFamily="18" charset="0"/>
              </a:rPr>
              <a:t>LOCAL_MODULE_PATH := $(TARGET_OUT)/app</a:t>
            </a:r>
            <a:r>
              <a:rPr lang="en-US" dirty="0"/>
              <a:t/>
            </a:r>
            <a:br>
              <a:rPr lang="en-US" dirty="0"/>
            </a:br>
            <a:r>
              <a:rPr lang="en-US" dirty="0">
                <a:solidFill>
                  <a:srgbClr val="000000"/>
                </a:solidFill>
                <a:latin typeface="times new roman" panose="02020603050405020304" pitchFamily="18" charset="0"/>
              </a:rPr>
              <a:t>include $(BUILD_PREBUILT)</a:t>
            </a:r>
            <a:r>
              <a:rPr lang="en-US" dirty="0"/>
              <a:t/>
            </a:r>
            <a:br>
              <a:rPr lang="en-US" dirty="0"/>
            </a:br>
            <a:r>
              <a:rPr lang="en-US" dirty="0"/>
              <a:t/>
            </a:r>
            <a:br>
              <a:rPr lang="en-US" dirty="0"/>
            </a:br>
            <a:r>
              <a:rPr lang="en-US" dirty="0"/>
              <a:t/>
            </a:r>
            <a:br>
              <a:rPr lang="en-US" dirty="0"/>
            </a:br>
            <a:r>
              <a:rPr lang="en-US" dirty="0">
                <a:latin typeface="Times New Roman" panose="02020603050405020304" pitchFamily="18" charset="0"/>
              </a:rPr>
              <a:t>--------------------------------------------------------</a:t>
            </a:r>
            <a:r>
              <a:rPr lang="en-US" dirty="0"/>
              <a:t/>
            </a:r>
            <a:br>
              <a:rPr lang="en-US" dirty="0"/>
            </a:br>
            <a:r>
              <a:rPr lang="en-US" dirty="0">
                <a:solidFill>
                  <a:srgbClr val="000000"/>
                </a:solidFill>
                <a:latin typeface="times new roman" panose="02020603050405020304" pitchFamily="18" charset="0"/>
              </a:rPr>
              <a:t>Then for device.mk I added the following:</a:t>
            </a:r>
            <a:r>
              <a:rPr lang="en-US" dirty="0"/>
              <a:t/>
            </a:r>
            <a:br>
              <a:rPr lang="en-US" dirty="0"/>
            </a:br>
            <a:r>
              <a:rPr lang="en-US" dirty="0"/>
              <a:t/>
            </a:r>
            <a:br>
              <a:rPr lang="en-US" dirty="0"/>
            </a:br>
            <a:r>
              <a:rPr lang="en-US" dirty="0"/>
              <a:t/>
            </a:r>
            <a:br>
              <a:rPr lang="en-US" dirty="0"/>
            </a:br>
            <a:r>
              <a:rPr lang="en-US" dirty="0">
                <a:solidFill>
                  <a:srgbClr val="000000"/>
                </a:solidFill>
                <a:latin typeface="times new roman" panose="02020603050405020304" pitchFamily="18" charset="0"/>
              </a:rPr>
              <a:t>PRODUCT_PACKAGES += \</a:t>
            </a:r>
            <a:r>
              <a:rPr lang="en-US" dirty="0"/>
              <a:t/>
            </a:r>
            <a:br>
              <a:rPr lang="en-US" dirty="0"/>
            </a:br>
            <a:r>
              <a:rPr lang="en-US" dirty="0" err="1">
                <a:solidFill>
                  <a:srgbClr val="000000"/>
                </a:solidFill>
                <a:latin typeface="times new roman" panose="02020603050405020304" pitchFamily="18" charset="0"/>
              </a:rPr>
              <a:t>Wallpaperz</a:t>
            </a:r>
            <a:endParaRPr lang="en-US" dirty="0">
              <a:effectLst/>
            </a:endParaRPr>
          </a:p>
        </p:txBody>
      </p:sp>
    </p:spTree>
    <p:extLst>
      <p:ext uri="{BB962C8B-B14F-4D97-AF65-F5344CB8AC3E}">
        <p14:creationId xmlns:p14="http://schemas.microsoft.com/office/powerpoint/2010/main" val="480413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p>
          <a:p>
            <a:r>
              <a:rPr lang="en-US" dirty="0">
                <a:hlinkClick r:id="rId6"/>
              </a:rPr>
              <a:t>http://www.smashingmagazine.com/tag/icons</a:t>
            </a:r>
            <a:r>
              <a:rPr lang="en-US" dirty="0" smtClean="0">
                <a:hlinkClick r:id="rId6"/>
              </a:rPr>
              <a:t>/</a:t>
            </a:r>
            <a:endParaRPr lang="en-US" dirty="0" smtClean="0"/>
          </a:p>
          <a:p>
            <a:r>
              <a:rPr lang="en-US" dirty="0">
                <a:hlinkClick r:id="rId7"/>
              </a:rPr>
              <a:t>https://</a:t>
            </a:r>
            <a:r>
              <a:rPr lang="en-US" dirty="0" smtClean="0">
                <a:hlinkClick r:id="rId7"/>
              </a:rPr>
              <a:t>developer.android.com/design/style/color.html</a:t>
            </a:r>
            <a:endParaRPr lang="en-US" dirty="0" smtClean="0"/>
          </a:p>
          <a:p>
            <a:r>
              <a:rPr lang="en-US" dirty="0">
                <a:hlinkClick r:id="rId8"/>
              </a:rPr>
              <a:t>https://kuler.adobe.com/create/color-wheel/</a:t>
            </a:r>
            <a:endParaRPr lang="en-US" dirty="0"/>
          </a:p>
        </p:txBody>
      </p:sp>
    </p:spTree>
    <p:extLst>
      <p:ext uri="{BB962C8B-B14F-4D97-AF65-F5344CB8AC3E}">
        <p14:creationId xmlns:p14="http://schemas.microsoft.com/office/powerpoint/2010/main" val="31886135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rgbClr val="242729"/>
                </a:solidFill>
                <a:effectLst/>
                <a:latin typeface="Arial" panose="020B0604020202020204" pitchFamily="34" charset="0"/>
                <a:cs typeface="Arial" panose="020B0604020202020204" pitchFamily="34" charset="0"/>
              </a:rPr>
              <a:t>compileSdkVersion</a:t>
            </a:r>
            <a:endParaRPr kumimoji="0" lang="en-US" altLang="en-US" sz="12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compileSdkVersion</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the version of the API the app is compiled against.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targetSdkVersion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1405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p>
          <a:p>
            <a:pPr lvl="1"/>
            <a:r>
              <a:rPr lang="en-US" dirty="0"/>
              <a:t>strings.xml – </a:t>
            </a:r>
            <a:r>
              <a:rPr lang="zh-CN" altLang="en-US" dirty="0"/>
              <a:t>文字資源。</a:t>
            </a:r>
          </a:p>
          <a:p>
            <a:pPr lvl="1"/>
            <a:r>
              <a:rPr lang="en-US" dirty="0"/>
              <a:t>colors.xml – </a:t>
            </a:r>
            <a:r>
              <a:rPr lang="zh-CN" altLang="en-US" dirty="0"/>
              <a:t>顏色資源。</a:t>
            </a:r>
          </a:p>
          <a:p>
            <a:pPr lvl="1"/>
            <a:r>
              <a:rPr lang="en-US" dirty="0"/>
              <a:t>dimens.xml – </a:t>
            </a:r>
            <a:r>
              <a:rPr lang="zh-CN" altLang="en-US" dirty="0"/>
              <a:t>尺寸資源。</a:t>
            </a:r>
          </a:p>
          <a:p>
            <a:pPr lvl="1"/>
            <a:r>
              <a:rPr lang="en-US" dirty="0"/>
              <a:t>arrays.xml – </a:t>
            </a:r>
            <a:r>
              <a:rPr lang="zh-CN" altLang="en-US" dirty="0"/>
              <a:t>陣列資源。</a:t>
            </a:r>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p>
        </p:txBody>
      </p:sp>
    </p:spTree>
    <p:extLst>
      <p:ext uri="{BB962C8B-B14F-4D97-AF65-F5344CB8AC3E}">
        <p14:creationId xmlns:p14="http://schemas.microsoft.com/office/powerpoint/2010/main" val="959350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54606</TotalTime>
  <Words>25519</Words>
  <Application>Microsoft Office PowerPoint</Application>
  <PresentationFormat>Widescreen</PresentationFormat>
  <Paragraphs>4370</Paragraphs>
  <Slides>215</Slides>
  <Notes>2</Notes>
  <HiddenSlides>0</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215</vt:i4>
      </vt:variant>
    </vt:vector>
  </HeadingPairs>
  <TitlesOfParts>
    <vt:vector size="243" baseType="lpstr">
      <vt:lpstr>-apple-system</vt:lpstr>
      <vt:lpstr>Arial Unicode MS</vt:lpstr>
      <vt:lpstr>Avenir</vt:lpstr>
      <vt:lpstr>Helvetica Neue</vt:lpstr>
      <vt:lpstr>Inconsolata</vt:lpstr>
      <vt:lpstr>Lucida Grande</vt:lpstr>
      <vt:lpstr>Merriweather</vt:lpstr>
      <vt:lpstr>Microsoft JhengHei</vt:lpstr>
      <vt:lpstr>Microsoft YaHei</vt:lpstr>
      <vt:lpstr>Monaco</vt:lpstr>
      <vt:lpstr>Noto Sans</vt:lpstr>
      <vt:lpstr>Open Sans</vt:lpstr>
      <vt:lpstr>PingFang SC</vt:lpstr>
      <vt:lpstr>新細明體</vt:lpstr>
      <vt:lpstr>SFMono-Regular</vt:lpstr>
      <vt:lpstr>SimSun</vt:lpstr>
      <vt:lpstr>Source Sans Pro</vt:lpstr>
      <vt:lpstr>Arial</vt:lpstr>
      <vt:lpstr>Arial</vt:lpstr>
      <vt:lpstr>Calibri</vt:lpstr>
      <vt:lpstr>Calibri Light</vt:lpstr>
      <vt:lpstr>Consolas</vt:lpstr>
      <vt:lpstr>Helvetica</vt:lpstr>
      <vt:lpstr>Times New Roman</vt:lpstr>
      <vt:lpstr>Times New Roman</vt:lpstr>
      <vt:lpstr>Trebuchet MS</vt:lpstr>
      <vt:lpstr>Verdana</vt:lpstr>
      <vt:lpstr>Office Theme</vt:lpstr>
      <vt:lpstr>Blockchain &amp; 比特币一种可行的全新货币系统 &amp; Proof of Stake Virtual Mining  </vt:lpstr>
      <vt:lpstr>PowerPoint Presentation</vt:lpstr>
      <vt:lpstr>Joule</vt:lpstr>
      <vt:lpstr>Joule Development Overview</vt:lpstr>
      <vt:lpstr>Intel® Joule™ Module Configurations</vt:lpstr>
      <vt:lpstr>Intel Joule Compute Module Feature Summary</vt:lpstr>
      <vt:lpstr>共享行业的分布式 MQTT 设计</vt:lpstr>
      <vt:lpstr>Background</vt:lpstr>
      <vt:lpstr>MQTT 协议主要特点</vt:lpstr>
      <vt:lpstr>MQTT 主要应用场景</vt:lpstr>
      <vt:lpstr>整体架构</vt:lpstr>
      <vt:lpstr>Broker 内部服务框架</vt:lpstr>
      <vt:lpstr>Broker 内部服务框架</vt:lpstr>
      <vt:lpstr>MQTT Codec Stack 结构</vt:lpstr>
      <vt:lpstr>持久化 Session</vt:lpstr>
      <vt:lpstr>订阅消息处理流程</vt:lpstr>
      <vt:lpstr>订阅消息处理流程</vt:lpstr>
      <vt:lpstr>订阅消息处理流程</vt:lpstr>
      <vt:lpstr>基于 HBase 的分布式消息队列</vt:lpstr>
      <vt:lpstr>PowerPoint Presentation</vt:lpstr>
      <vt:lpstr>PowerPoint Presentation</vt:lpstr>
      <vt:lpstr>PowerPoint Presentation</vt:lpstr>
      <vt:lpstr>Free VDI options for KVM hypervisor http://myvirtualcloud.net/three-free-vdi-options-for-kvm-hypervisor/</vt:lpstr>
      <vt:lpstr>Free VDI options for KVM hypervisor http://myvirtualcloud.net/three-free-vdi-options-for-kvm-hypervisor/</vt:lpstr>
      <vt:lpstr>PowerPoint Presentation</vt:lpstr>
      <vt:lpstr>OpenCL开发</vt:lpstr>
      <vt:lpstr>OpenCL开发</vt:lpstr>
      <vt:lpstr>PowerPoint Presentation</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Presentation</vt:lpstr>
      <vt:lpstr>PowerPoint Presentation</vt:lpstr>
      <vt:lpstr>PowerPoint Presentation</vt:lpstr>
      <vt:lpstr>PowerPoint Presentation</vt:lpstr>
      <vt:lpstr>KVM技术</vt:lpstr>
      <vt:lpstr>Virtualization History</vt:lpstr>
      <vt:lpstr>KVM Framework</vt:lpstr>
      <vt:lpstr>KVM Function List</vt:lpstr>
      <vt:lpstr>KVM Libs and Utilities</vt:lpstr>
      <vt:lpstr>PowerPoint Presentation</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﻿什么是 Matplotlib?</vt:lpstr>
      <vt:lpstr>RAID磁盘阵列配置和调优小结 https://wsgzao.github.io/post/raid/</vt:lpstr>
      <vt:lpstr>Docker and Its Usage https://www.youtube.com/watch?v=k5iwKUZY9tk&amp;t=129s  </vt:lpstr>
      <vt:lpstr>PowerPoint Presentation</vt:lpstr>
      <vt:lpstr>PowerPoint Presentation</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Docker原理解析</vt:lpstr>
      <vt:lpstr>虚拟机</vt:lpstr>
      <vt:lpstr>容器的概念</vt:lpstr>
      <vt:lpstr>Docker原理解析 提高篇</vt:lpstr>
      <vt:lpstr>Docker原理解析 提高篇</vt:lpstr>
      <vt:lpstr>Docker原理解析 提高篇</vt:lpstr>
      <vt:lpstr>Docker原理解析 提高篇</vt:lpstr>
      <vt:lpstr>PowerPoint Presentation</vt:lpstr>
      <vt:lpstr>八个Docker的真实应用场景</vt:lpstr>
      <vt:lpstr>八个Docker的真实应用场景</vt:lpstr>
      <vt:lpstr>PowerPoint Presentation</vt:lpstr>
      <vt:lpstr>Docker与虚拟化的比对分析</vt:lpstr>
      <vt:lpstr>适用场景不同</vt:lpstr>
      <vt:lpstr>PowerPoint Presentation</vt:lpstr>
      <vt:lpstr>PowerPoint Presentation</vt:lpstr>
      <vt:lpstr>DLNA/UPnP</vt:lpstr>
      <vt:lpstr>PowerPoint Presentation</vt:lpstr>
      <vt:lpstr>DLNA 7-Layer Architecture</vt:lpstr>
      <vt:lpstr>PowerPoint Presentation</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BKM to resolve Android Studio Build Failures http://blog.csdn.net/raywang2009/article/details/46429299 </vt:lpstr>
      <vt:lpstr>PowerPoint Presentation</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Presentation</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Presentation</vt:lpstr>
      <vt:lpstr>Android應用程式資源介紹</vt:lpstr>
      <vt:lpstr>Android系統資源</vt:lpstr>
      <vt:lpstr>How to Define &amp; Utilize Android Resources</vt:lpstr>
      <vt:lpstr>圖形資源</vt:lpstr>
      <vt:lpstr>How to Define &amp; Utilize Android Resources</vt:lpstr>
      <vt:lpstr>PowerPoint Presentation</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Presentation</vt:lpstr>
      <vt:lpstr>4 JavaScript Design Patterns </vt:lpstr>
      <vt:lpstr>Module Design Pattern</vt:lpstr>
      <vt:lpstr>PowerPoint Presentation</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Presentation</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Zhang, Alan</cp:lastModifiedBy>
  <cp:revision>621</cp:revision>
  <dcterms:created xsi:type="dcterms:W3CDTF">2017-03-26T15:03:00Z</dcterms:created>
  <dcterms:modified xsi:type="dcterms:W3CDTF">2018-04-24T08:50:51Z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2018-04-24 08:50:49Z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